
<file path=[Content_Types].xml><?xml version="1.0" encoding="utf-8"?>
<Types xmlns="http://schemas.openxmlformats.org/package/2006/content-types">
  <Default Extension="gif" ContentType="image/gi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notesMasterIdLst>
    <p:notesMasterId r:id="rId30"/>
  </p:notesMasterIdLst>
  <p:sldIdLst>
    <p:sldId id="256" r:id="rId2"/>
    <p:sldId id="257" r:id="rId3"/>
    <p:sldId id="258" r:id="rId4"/>
    <p:sldId id="290" r:id="rId5"/>
    <p:sldId id="281" r:id="rId6"/>
    <p:sldId id="283" r:id="rId7"/>
    <p:sldId id="275" r:id="rId8"/>
    <p:sldId id="291" r:id="rId9"/>
    <p:sldId id="276" r:id="rId10"/>
    <p:sldId id="284" r:id="rId11"/>
    <p:sldId id="259" r:id="rId12"/>
    <p:sldId id="301" r:id="rId13"/>
    <p:sldId id="302" r:id="rId14"/>
    <p:sldId id="303" r:id="rId15"/>
    <p:sldId id="260" r:id="rId16"/>
    <p:sldId id="304" r:id="rId17"/>
    <p:sldId id="305" r:id="rId18"/>
    <p:sldId id="261" r:id="rId19"/>
    <p:sldId id="296" r:id="rId20"/>
    <p:sldId id="297" r:id="rId21"/>
    <p:sldId id="295" r:id="rId22"/>
    <p:sldId id="299" r:id="rId23"/>
    <p:sldId id="298" r:id="rId24"/>
    <p:sldId id="309" r:id="rId25"/>
    <p:sldId id="270" r:id="rId26"/>
    <p:sldId id="308" r:id="rId27"/>
    <p:sldId id="310" r:id="rId28"/>
    <p:sldId id="31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45425F-47BE-D3C7-8C16-EFF9E3E43683}" v="193" dt="2024-10-19T08:26:45.951"/>
    <p1510:client id="{128A4BB0-AB8E-851E-4211-E3D8B2A20DFD}" v="37" dt="2024-10-19T08:36:57.583"/>
    <p1510:client id="{313D03AD-E9E3-BA37-6E97-DBC0937A32B4}" v="206" dt="2024-10-19T08:04:51.389"/>
    <p1510:client id="{32FE4BC6-69AB-69D2-1C10-8620D3A5FAE2}" v="8" dt="2024-10-19T07:09:10.094"/>
    <p1510:client id="{3526E3F3-109F-4E71-2862-1CF4360A48E2}" v="60" dt="2024-10-21T07:05:03.309"/>
    <p1510:client id="{35436DAF-9A08-70AA-A179-E772C07C0D46}" v="729" dt="2024-10-19T08:50:20.961"/>
    <p1510:client id="{5B37CAA6-B05D-C3EA-A548-534C57C97FF5}" v="534" dt="2024-10-19T08:06:15.658"/>
    <p1510:client id="{72B4FF81-79B0-F78D-F390-19F7F572AF27}" v="48" dt="2024-10-19T07:08:55.440"/>
    <p1510:client id="{7E3E264E-A4C9-235C-5A12-55D26F34EAAA}" v="70" dt="2024-10-19T08:41:03.872"/>
    <p1510:client id="{876FD5DA-057A-EFDB-9881-BD62D1ED63FE}" v="18" dt="2024-10-19T09:29:13.110"/>
    <p1510:client id="{8B5237A4-441C-5981-064A-BC8C73E0532D}" v="6" dt="2024-10-19T08:05:42.101"/>
    <p1510:client id="{A6CBDFB7-4857-A2E9-07C4-C94D3416BC0A}" v="104" dt="2024-10-21T06:58:27.186"/>
    <p1510:client id="{AD63A693-18C2-E1AB-B1D6-416490209D78}" v="3" dt="2024-10-19T08:42:38.072"/>
    <p1510:client id="{D9936622-9E6A-EBE1-5526-532B203957B9}" v="138" dt="2024-10-19T08:11:29.842"/>
    <p1510:client id="{DDDD8C4D-8A16-93BA-B8D3-47C8ABCBC678}" v="26" dt="2024-10-19T08:10:35.155"/>
    <p1510:client id="{E3036CE4-6E97-79DC-F190-16DD5E848BFA}" v="35" dt="2024-10-19T08:07:37.687"/>
    <p1510:client id="{E6336056-13F3-D402-D193-07437B9F6B37}" v="72" dt="2024-10-19T07:31:58.8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9"/>
    <p:restoredTop sz="93233"/>
  </p:normalViewPr>
  <p:slideViewPr>
    <p:cSldViewPr snapToGrid="0">
      <p:cViewPr>
        <p:scale>
          <a:sx n="77" d="100"/>
          <a:sy n="77" d="100"/>
        </p:scale>
        <p:origin x="512" y="-4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6729EB-970E-4C07-A46A-52E13683EEB8}"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6C8AD93E-F95D-4449-8861-48E861C9B024}">
      <dgm:prSet/>
      <dgm:spPr/>
      <dgm:t>
        <a:bodyPr/>
        <a:lstStyle/>
        <a:p>
          <a:r>
            <a:rPr lang="en-US" b="1"/>
            <a:t>Collision Avoidance</a:t>
          </a:r>
          <a:r>
            <a:rPr lang="en-US"/>
            <a:t>:</a:t>
          </a:r>
        </a:p>
      </dgm:t>
    </dgm:pt>
    <dgm:pt modelId="{584D9788-ACFD-4CCB-8A7A-9867FACB63C9}" type="parTrans" cxnId="{BD041E6B-495E-44E5-B8CF-716B9DBEC13E}">
      <dgm:prSet/>
      <dgm:spPr/>
      <dgm:t>
        <a:bodyPr/>
        <a:lstStyle/>
        <a:p>
          <a:endParaRPr lang="en-US"/>
        </a:p>
      </dgm:t>
    </dgm:pt>
    <dgm:pt modelId="{FAF8444B-F799-4275-9B0C-2D66189279B5}" type="sibTrans" cxnId="{BD041E6B-495E-44E5-B8CF-716B9DBEC13E}">
      <dgm:prSet/>
      <dgm:spPr/>
      <dgm:t>
        <a:bodyPr/>
        <a:lstStyle/>
        <a:p>
          <a:endParaRPr lang="en-US"/>
        </a:p>
      </dgm:t>
    </dgm:pt>
    <dgm:pt modelId="{7692BA81-8095-4879-A8E1-46AE64C80B5B}">
      <dgm:prSet/>
      <dgm:spPr/>
      <dgm:t>
        <a:bodyPr/>
        <a:lstStyle/>
        <a:p>
          <a:r>
            <a:rPr lang="en-US" b="1"/>
            <a:t>Deadlocks</a:t>
          </a:r>
          <a:r>
            <a:rPr lang="en-US"/>
            <a:t>:</a:t>
          </a:r>
        </a:p>
      </dgm:t>
    </dgm:pt>
    <dgm:pt modelId="{4811C75B-04F8-4C79-B265-C3D2319A14A5}" type="parTrans" cxnId="{EB4306B5-109C-4EAC-98F2-811B0A3711DC}">
      <dgm:prSet/>
      <dgm:spPr/>
      <dgm:t>
        <a:bodyPr/>
        <a:lstStyle/>
        <a:p>
          <a:endParaRPr lang="en-US"/>
        </a:p>
      </dgm:t>
    </dgm:pt>
    <dgm:pt modelId="{61E83028-E5E5-4108-A5DC-8AE25D17033B}" type="sibTrans" cxnId="{EB4306B5-109C-4EAC-98F2-811B0A3711DC}">
      <dgm:prSet/>
      <dgm:spPr/>
      <dgm:t>
        <a:bodyPr/>
        <a:lstStyle/>
        <a:p>
          <a:endParaRPr lang="en-US"/>
        </a:p>
      </dgm:t>
    </dgm:pt>
    <dgm:pt modelId="{92EF218B-07EC-4EFD-B2AC-A7377B494DBE}">
      <dgm:prSet/>
      <dgm:spPr/>
      <dgm:t>
        <a:bodyPr/>
        <a:lstStyle/>
        <a:p>
          <a:r>
            <a:rPr lang="en-US" b="1"/>
            <a:t>Scalability</a:t>
          </a:r>
          <a:r>
            <a:rPr lang="en-US"/>
            <a:t>:</a:t>
          </a:r>
        </a:p>
      </dgm:t>
    </dgm:pt>
    <dgm:pt modelId="{0CE829F5-5BF0-4984-AF37-115E8A4C6C0C}" type="parTrans" cxnId="{39C2E1D7-73C2-4585-AB95-A2823C3AD7A2}">
      <dgm:prSet/>
      <dgm:spPr/>
      <dgm:t>
        <a:bodyPr/>
        <a:lstStyle/>
        <a:p>
          <a:endParaRPr lang="en-US"/>
        </a:p>
      </dgm:t>
    </dgm:pt>
    <dgm:pt modelId="{24DCA57B-4C27-4809-A42F-C1363DDB5D75}" type="sibTrans" cxnId="{39C2E1D7-73C2-4585-AB95-A2823C3AD7A2}">
      <dgm:prSet/>
      <dgm:spPr/>
      <dgm:t>
        <a:bodyPr/>
        <a:lstStyle/>
        <a:p>
          <a:endParaRPr lang="en-US"/>
        </a:p>
      </dgm:t>
    </dgm:pt>
    <dgm:pt modelId="{943ADD44-A14A-4E1C-994D-F83E9E2A9736}" type="pres">
      <dgm:prSet presAssocID="{476729EB-970E-4C07-A46A-52E13683EEB8}" presName="hierChild1" presStyleCnt="0">
        <dgm:presLayoutVars>
          <dgm:chPref val="1"/>
          <dgm:dir/>
          <dgm:animOne val="branch"/>
          <dgm:animLvl val="lvl"/>
          <dgm:resizeHandles/>
        </dgm:presLayoutVars>
      </dgm:prSet>
      <dgm:spPr/>
    </dgm:pt>
    <dgm:pt modelId="{A85AAE1F-3490-4499-AFCB-5846CB687969}" type="pres">
      <dgm:prSet presAssocID="{6C8AD93E-F95D-4449-8861-48E861C9B024}" presName="hierRoot1" presStyleCnt="0"/>
      <dgm:spPr/>
    </dgm:pt>
    <dgm:pt modelId="{54A64202-2028-4D4F-88DD-F1F9E33AF56A}" type="pres">
      <dgm:prSet presAssocID="{6C8AD93E-F95D-4449-8861-48E861C9B024}" presName="composite" presStyleCnt="0"/>
      <dgm:spPr/>
    </dgm:pt>
    <dgm:pt modelId="{32DADE10-41DD-48BD-A670-2BEDDF537ADD}" type="pres">
      <dgm:prSet presAssocID="{6C8AD93E-F95D-4449-8861-48E861C9B024}" presName="background" presStyleLbl="node0" presStyleIdx="0" presStyleCnt="3"/>
      <dgm:spPr/>
    </dgm:pt>
    <dgm:pt modelId="{AB82E678-DCFD-4076-9DCA-E9B99138D7C3}" type="pres">
      <dgm:prSet presAssocID="{6C8AD93E-F95D-4449-8861-48E861C9B024}" presName="text" presStyleLbl="fgAcc0" presStyleIdx="0" presStyleCnt="3">
        <dgm:presLayoutVars>
          <dgm:chPref val="3"/>
        </dgm:presLayoutVars>
      </dgm:prSet>
      <dgm:spPr/>
    </dgm:pt>
    <dgm:pt modelId="{5CBB17B5-E95E-4C39-A5FD-B524A893096F}" type="pres">
      <dgm:prSet presAssocID="{6C8AD93E-F95D-4449-8861-48E861C9B024}" presName="hierChild2" presStyleCnt="0"/>
      <dgm:spPr/>
    </dgm:pt>
    <dgm:pt modelId="{CB1D7FF8-393D-44C4-AD1E-0781E1D03307}" type="pres">
      <dgm:prSet presAssocID="{7692BA81-8095-4879-A8E1-46AE64C80B5B}" presName="hierRoot1" presStyleCnt="0"/>
      <dgm:spPr/>
    </dgm:pt>
    <dgm:pt modelId="{F9603F5F-CED3-4CA7-B12E-7355510854A5}" type="pres">
      <dgm:prSet presAssocID="{7692BA81-8095-4879-A8E1-46AE64C80B5B}" presName="composite" presStyleCnt="0"/>
      <dgm:spPr/>
    </dgm:pt>
    <dgm:pt modelId="{F36190E1-BC76-4095-B43A-A132548A8999}" type="pres">
      <dgm:prSet presAssocID="{7692BA81-8095-4879-A8E1-46AE64C80B5B}" presName="background" presStyleLbl="node0" presStyleIdx="1" presStyleCnt="3"/>
      <dgm:spPr/>
    </dgm:pt>
    <dgm:pt modelId="{49A5F906-A231-4267-BA51-E7BA30199CA9}" type="pres">
      <dgm:prSet presAssocID="{7692BA81-8095-4879-A8E1-46AE64C80B5B}" presName="text" presStyleLbl="fgAcc0" presStyleIdx="1" presStyleCnt="3">
        <dgm:presLayoutVars>
          <dgm:chPref val="3"/>
        </dgm:presLayoutVars>
      </dgm:prSet>
      <dgm:spPr/>
    </dgm:pt>
    <dgm:pt modelId="{658F685F-6A69-4F9E-92DC-DE62F5422F70}" type="pres">
      <dgm:prSet presAssocID="{7692BA81-8095-4879-A8E1-46AE64C80B5B}" presName="hierChild2" presStyleCnt="0"/>
      <dgm:spPr/>
    </dgm:pt>
    <dgm:pt modelId="{1743AFE0-0B64-42F4-8F0D-60695B432A81}" type="pres">
      <dgm:prSet presAssocID="{92EF218B-07EC-4EFD-B2AC-A7377B494DBE}" presName="hierRoot1" presStyleCnt="0"/>
      <dgm:spPr/>
    </dgm:pt>
    <dgm:pt modelId="{DC2D54ED-378A-4026-92C2-0F4B4FB7CB31}" type="pres">
      <dgm:prSet presAssocID="{92EF218B-07EC-4EFD-B2AC-A7377B494DBE}" presName="composite" presStyleCnt="0"/>
      <dgm:spPr/>
    </dgm:pt>
    <dgm:pt modelId="{2D6BBEBE-D0F5-49C3-B5EB-85A347F74D2C}" type="pres">
      <dgm:prSet presAssocID="{92EF218B-07EC-4EFD-B2AC-A7377B494DBE}" presName="background" presStyleLbl="node0" presStyleIdx="2" presStyleCnt="3"/>
      <dgm:spPr/>
    </dgm:pt>
    <dgm:pt modelId="{A575C87E-25A0-432A-A519-9533EE7B8D47}" type="pres">
      <dgm:prSet presAssocID="{92EF218B-07EC-4EFD-B2AC-A7377B494DBE}" presName="text" presStyleLbl="fgAcc0" presStyleIdx="2" presStyleCnt="3">
        <dgm:presLayoutVars>
          <dgm:chPref val="3"/>
        </dgm:presLayoutVars>
      </dgm:prSet>
      <dgm:spPr/>
    </dgm:pt>
    <dgm:pt modelId="{5606D8B0-A827-4F86-9224-4EFED4072CA2}" type="pres">
      <dgm:prSet presAssocID="{92EF218B-07EC-4EFD-B2AC-A7377B494DBE}" presName="hierChild2" presStyleCnt="0"/>
      <dgm:spPr/>
    </dgm:pt>
  </dgm:ptLst>
  <dgm:cxnLst>
    <dgm:cxn modelId="{B52BDC0A-6C27-4C9A-834F-1266310F9DDC}" type="presOf" srcId="{7692BA81-8095-4879-A8E1-46AE64C80B5B}" destId="{49A5F906-A231-4267-BA51-E7BA30199CA9}" srcOrd="0" destOrd="0" presId="urn:microsoft.com/office/officeart/2005/8/layout/hierarchy1"/>
    <dgm:cxn modelId="{BD041E6B-495E-44E5-B8CF-716B9DBEC13E}" srcId="{476729EB-970E-4C07-A46A-52E13683EEB8}" destId="{6C8AD93E-F95D-4449-8861-48E861C9B024}" srcOrd="0" destOrd="0" parTransId="{584D9788-ACFD-4CCB-8A7A-9867FACB63C9}" sibTransId="{FAF8444B-F799-4275-9B0C-2D66189279B5}"/>
    <dgm:cxn modelId="{EB4306B5-109C-4EAC-98F2-811B0A3711DC}" srcId="{476729EB-970E-4C07-A46A-52E13683EEB8}" destId="{7692BA81-8095-4879-A8E1-46AE64C80B5B}" srcOrd="1" destOrd="0" parTransId="{4811C75B-04F8-4C79-B265-C3D2319A14A5}" sibTransId="{61E83028-E5E5-4108-A5DC-8AE25D17033B}"/>
    <dgm:cxn modelId="{39C2E1D7-73C2-4585-AB95-A2823C3AD7A2}" srcId="{476729EB-970E-4C07-A46A-52E13683EEB8}" destId="{92EF218B-07EC-4EFD-B2AC-A7377B494DBE}" srcOrd="2" destOrd="0" parTransId="{0CE829F5-5BF0-4984-AF37-115E8A4C6C0C}" sibTransId="{24DCA57B-4C27-4809-A42F-C1363DDB5D75}"/>
    <dgm:cxn modelId="{0C2E3DE5-26FD-42A1-A556-DF37B391D4E5}" type="presOf" srcId="{92EF218B-07EC-4EFD-B2AC-A7377B494DBE}" destId="{A575C87E-25A0-432A-A519-9533EE7B8D47}" srcOrd="0" destOrd="0" presId="urn:microsoft.com/office/officeart/2005/8/layout/hierarchy1"/>
    <dgm:cxn modelId="{7AFF8DF4-54AC-48B8-AC7E-0AEBFEE97A6D}" type="presOf" srcId="{476729EB-970E-4C07-A46A-52E13683EEB8}" destId="{943ADD44-A14A-4E1C-994D-F83E9E2A9736}" srcOrd="0" destOrd="0" presId="urn:microsoft.com/office/officeart/2005/8/layout/hierarchy1"/>
    <dgm:cxn modelId="{1871A7FF-4522-47CC-8B48-CF3A194936BE}" type="presOf" srcId="{6C8AD93E-F95D-4449-8861-48E861C9B024}" destId="{AB82E678-DCFD-4076-9DCA-E9B99138D7C3}" srcOrd="0" destOrd="0" presId="urn:microsoft.com/office/officeart/2005/8/layout/hierarchy1"/>
    <dgm:cxn modelId="{7E464729-4209-4C14-A141-5A5E00F79BDE}" type="presParOf" srcId="{943ADD44-A14A-4E1C-994D-F83E9E2A9736}" destId="{A85AAE1F-3490-4499-AFCB-5846CB687969}" srcOrd="0" destOrd="0" presId="urn:microsoft.com/office/officeart/2005/8/layout/hierarchy1"/>
    <dgm:cxn modelId="{224D243C-6C80-4471-A2AC-B60185E8BA9E}" type="presParOf" srcId="{A85AAE1F-3490-4499-AFCB-5846CB687969}" destId="{54A64202-2028-4D4F-88DD-F1F9E33AF56A}" srcOrd="0" destOrd="0" presId="urn:microsoft.com/office/officeart/2005/8/layout/hierarchy1"/>
    <dgm:cxn modelId="{59A23F0E-CCD0-4E2E-9422-04AC8BF8E964}" type="presParOf" srcId="{54A64202-2028-4D4F-88DD-F1F9E33AF56A}" destId="{32DADE10-41DD-48BD-A670-2BEDDF537ADD}" srcOrd="0" destOrd="0" presId="urn:microsoft.com/office/officeart/2005/8/layout/hierarchy1"/>
    <dgm:cxn modelId="{F9289A80-005A-404D-9DC4-451CF5B9DFE4}" type="presParOf" srcId="{54A64202-2028-4D4F-88DD-F1F9E33AF56A}" destId="{AB82E678-DCFD-4076-9DCA-E9B99138D7C3}" srcOrd="1" destOrd="0" presId="urn:microsoft.com/office/officeart/2005/8/layout/hierarchy1"/>
    <dgm:cxn modelId="{6FEB9AE5-84B6-42EB-AA1F-7F6DA00C6972}" type="presParOf" srcId="{A85AAE1F-3490-4499-AFCB-5846CB687969}" destId="{5CBB17B5-E95E-4C39-A5FD-B524A893096F}" srcOrd="1" destOrd="0" presId="urn:microsoft.com/office/officeart/2005/8/layout/hierarchy1"/>
    <dgm:cxn modelId="{E0B5FB73-85B2-4BC9-98C6-67A28C590976}" type="presParOf" srcId="{943ADD44-A14A-4E1C-994D-F83E9E2A9736}" destId="{CB1D7FF8-393D-44C4-AD1E-0781E1D03307}" srcOrd="1" destOrd="0" presId="urn:microsoft.com/office/officeart/2005/8/layout/hierarchy1"/>
    <dgm:cxn modelId="{2E711D99-B3F3-4515-B54F-8E8571E87D51}" type="presParOf" srcId="{CB1D7FF8-393D-44C4-AD1E-0781E1D03307}" destId="{F9603F5F-CED3-4CA7-B12E-7355510854A5}" srcOrd="0" destOrd="0" presId="urn:microsoft.com/office/officeart/2005/8/layout/hierarchy1"/>
    <dgm:cxn modelId="{1BD29DAE-D0CB-4E75-8F89-8F199ABE6BCD}" type="presParOf" srcId="{F9603F5F-CED3-4CA7-B12E-7355510854A5}" destId="{F36190E1-BC76-4095-B43A-A132548A8999}" srcOrd="0" destOrd="0" presId="urn:microsoft.com/office/officeart/2005/8/layout/hierarchy1"/>
    <dgm:cxn modelId="{670F1F2B-97B4-4C8F-B569-5C62DA999356}" type="presParOf" srcId="{F9603F5F-CED3-4CA7-B12E-7355510854A5}" destId="{49A5F906-A231-4267-BA51-E7BA30199CA9}" srcOrd="1" destOrd="0" presId="urn:microsoft.com/office/officeart/2005/8/layout/hierarchy1"/>
    <dgm:cxn modelId="{3EFCB69C-9345-4D43-A8AF-4F2223048B50}" type="presParOf" srcId="{CB1D7FF8-393D-44C4-AD1E-0781E1D03307}" destId="{658F685F-6A69-4F9E-92DC-DE62F5422F70}" srcOrd="1" destOrd="0" presId="urn:microsoft.com/office/officeart/2005/8/layout/hierarchy1"/>
    <dgm:cxn modelId="{A059FE7B-DD70-4D12-B8EC-D47A32E3E864}" type="presParOf" srcId="{943ADD44-A14A-4E1C-994D-F83E9E2A9736}" destId="{1743AFE0-0B64-42F4-8F0D-60695B432A81}" srcOrd="2" destOrd="0" presId="urn:microsoft.com/office/officeart/2005/8/layout/hierarchy1"/>
    <dgm:cxn modelId="{E16EE007-A0C3-4FAD-972A-0F8B482D3A3B}" type="presParOf" srcId="{1743AFE0-0B64-42F4-8F0D-60695B432A81}" destId="{DC2D54ED-378A-4026-92C2-0F4B4FB7CB31}" srcOrd="0" destOrd="0" presId="urn:microsoft.com/office/officeart/2005/8/layout/hierarchy1"/>
    <dgm:cxn modelId="{9F94402C-E7BE-47EF-9588-F0F03AA26C82}" type="presParOf" srcId="{DC2D54ED-378A-4026-92C2-0F4B4FB7CB31}" destId="{2D6BBEBE-D0F5-49C3-B5EB-85A347F74D2C}" srcOrd="0" destOrd="0" presId="urn:microsoft.com/office/officeart/2005/8/layout/hierarchy1"/>
    <dgm:cxn modelId="{6040B7CC-E6EC-47E5-BE03-43A97F047D0A}" type="presParOf" srcId="{DC2D54ED-378A-4026-92C2-0F4B4FB7CB31}" destId="{A575C87E-25A0-432A-A519-9533EE7B8D47}" srcOrd="1" destOrd="0" presId="urn:microsoft.com/office/officeart/2005/8/layout/hierarchy1"/>
    <dgm:cxn modelId="{86C53499-7551-4901-951B-E0A5239197E2}" type="presParOf" srcId="{1743AFE0-0B64-42F4-8F0D-60695B432A81}" destId="{5606D8B0-A827-4F86-9224-4EFED4072CA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DADE10-41DD-48BD-A670-2BEDDF537ADD}">
      <dsp:nvSpPr>
        <dsp:cNvPr id="0" name=""/>
        <dsp:cNvSpPr/>
      </dsp:nvSpPr>
      <dsp:spPr>
        <a:xfrm>
          <a:off x="0" y="901895"/>
          <a:ext cx="2957512" cy="1878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82E678-DCFD-4076-9DCA-E9B99138D7C3}">
      <dsp:nvSpPr>
        <dsp:cNvPr id="0" name=""/>
        <dsp:cNvSpPr/>
      </dsp:nvSpPr>
      <dsp:spPr>
        <a:xfrm>
          <a:off x="328612" y="1214077"/>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b="1" kern="1200"/>
            <a:t>Collision Avoidance</a:t>
          </a:r>
          <a:r>
            <a:rPr lang="en-US" sz="4400" kern="1200"/>
            <a:t>:</a:t>
          </a:r>
        </a:p>
      </dsp:txBody>
      <dsp:txXfrm>
        <a:off x="383617" y="1269082"/>
        <a:ext cx="2847502" cy="1768010"/>
      </dsp:txXfrm>
    </dsp:sp>
    <dsp:sp modelId="{F36190E1-BC76-4095-B43A-A132548A8999}">
      <dsp:nvSpPr>
        <dsp:cNvPr id="0" name=""/>
        <dsp:cNvSpPr/>
      </dsp:nvSpPr>
      <dsp:spPr>
        <a:xfrm>
          <a:off x="3614737" y="901895"/>
          <a:ext cx="2957512" cy="1878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A5F906-A231-4267-BA51-E7BA30199CA9}">
      <dsp:nvSpPr>
        <dsp:cNvPr id="0" name=""/>
        <dsp:cNvSpPr/>
      </dsp:nvSpPr>
      <dsp:spPr>
        <a:xfrm>
          <a:off x="3943350" y="1214077"/>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b="1" kern="1200"/>
            <a:t>Deadlocks</a:t>
          </a:r>
          <a:r>
            <a:rPr lang="en-US" sz="4400" kern="1200"/>
            <a:t>:</a:t>
          </a:r>
        </a:p>
      </dsp:txBody>
      <dsp:txXfrm>
        <a:off x="3998355" y="1269082"/>
        <a:ext cx="2847502" cy="1768010"/>
      </dsp:txXfrm>
    </dsp:sp>
    <dsp:sp modelId="{2D6BBEBE-D0F5-49C3-B5EB-85A347F74D2C}">
      <dsp:nvSpPr>
        <dsp:cNvPr id="0" name=""/>
        <dsp:cNvSpPr/>
      </dsp:nvSpPr>
      <dsp:spPr>
        <a:xfrm>
          <a:off x="7229475" y="901895"/>
          <a:ext cx="2957512" cy="1878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75C87E-25A0-432A-A519-9533EE7B8D47}">
      <dsp:nvSpPr>
        <dsp:cNvPr id="0" name=""/>
        <dsp:cNvSpPr/>
      </dsp:nvSpPr>
      <dsp:spPr>
        <a:xfrm>
          <a:off x="7558087" y="1214077"/>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b="1" kern="1200"/>
            <a:t>Scalability</a:t>
          </a:r>
          <a:r>
            <a:rPr lang="en-US" sz="4400" kern="1200"/>
            <a:t>:</a:t>
          </a:r>
        </a:p>
      </dsp:txBody>
      <dsp:txXfrm>
        <a:off x="7613092" y="1269082"/>
        <a:ext cx="2847502" cy="176801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08F6F-B2CB-C646-9ADF-C426676736D8}" type="datetimeFigureOut">
              <a:rPr lang="en-US" smtClean="0"/>
              <a:t>10/21/24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41C853-81D3-8441-B4F9-6464AB45DD85}" type="slidenum">
              <a:rPr lang="en-US" smtClean="0"/>
              <a:t>‹#›</a:t>
            </a:fld>
            <a:endParaRPr lang="en-US"/>
          </a:p>
        </p:txBody>
      </p:sp>
    </p:spTree>
    <p:extLst>
      <p:ext uri="{BB962C8B-B14F-4D97-AF65-F5344CB8AC3E}">
        <p14:creationId xmlns:p14="http://schemas.microsoft.com/office/powerpoint/2010/main" val="3468257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41C853-81D3-8441-B4F9-6464AB45DD85}" type="slidenum">
              <a:rPr lang="en-US" smtClean="0"/>
              <a:t>20</a:t>
            </a:fld>
            <a:endParaRPr lang="en-US"/>
          </a:p>
        </p:txBody>
      </p:sp>
    </p:spTree>
    <p:extLst>
      <p:ext uri="{BB962C8B-B14F-4D97-AF65-F5344CB8AC3E}">
        <p14:creationId xmlns:p14="http://schemas.microsoft.com/office/powerpoint/2010/main" val="3235910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28808-26D1-4F4B-96F4-F3082078DD61}"/>
              </a:ext>
            </a:extLst>
          </p:cNvPr>
          <p:cNvSpPr>
            <a:spLocks noGrp="1"/>
          </p:cNvSpPr>
          <p:nvPr>
            <p:ph type="ctrTitle"/>
          </p:nvPr>
        </p:nvSpPr>
        <p:spPr>
          <a:xfrm>
            <a:off x="1257008" y="1122362"/>
            <a:ext cx="8816632" cy="3571557"/>
          </a:xfrm>
        </p:spPr>
        <p:txBody>
          <a:bodyPr anchor="b">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52E0C639-B0CD-4365-98A9-C1E5FF6CF450}"/>
              </a:ext>
            </a:extLst>
          </p:cNvPr>
          <p:cNvSpPr>
            <a:spLocks noGrp="1"/>
          </p:cNvSpPr>
          <p:nvPr>
            <p:ph type="subTitle" idx="1"/>
          </p:nvPr>
        </p:nvSpPr>
        <p:spPr>
          <a:xfrm>
            <a:off x="1257008" y="5521960"/>
            <a:ext cx="8816632" cy="944879"/>
          </a:xfrm>
        </p:spPr>
        <p:txBody>
          <a:bodyPr anchor="ct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780C52-E6BB-4B27-B5D8-2D33B2497C56}"/>
              </a:ext>
            </a:extLst>
          </p:cNvPr>
          <p:cNvSpPr>
            <a:spLocks noGrp="1"/>
          </p:cNvSpPr>
          <p:nvPr>
            <p:ph type="dt" sz="half" idx="10"/>
          </p:nvPr>
        </p:nvSpPr>
        <p:spPr/>
        <p:txBody>
          <a:bodyPr/>
          <a:lstStyle/>
          <a:p>
            <a:fld id="{F6CCBF3A-D7FB-4B97-8FD5-6FFB20CB1E84}" type="datetimeFigureOut">
              <a:rPr lang="en-US" smtClean="0"/>
              <a:t>10/21/24</a:t>
            </a:fld>
            <a:endParaRPr lang="en-US"/>
          </a:p>
        </p:txBody>
      </p:sp>
      <p:sp>
        <p:nvSpPr>
          <p:cNvPr id="5" name="Footer Placeholder 4">
            <a:extLst>
              <a:ext uri="{FF2B5EF4-FFF2-40B4-BE49-F238E27FC236}">
                <a16:creationId xmlns:a16="http://schemas.microsoft.com/office/drawing/2014/main" id="{AF77C649-4A0C-4EF2-8FC1-2BCF0BF95D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0E03F2-D0FE-49BB-8AEC-E99C4DB2D67D}"/>
              </a:ext>
            </a:extLst>
          </p:cNvPr>
          <p:cNvSpPr>
            <a:spLocks noGrp="1"/>
          </p:cNvSpPr>
          <p:nvPr>
            <p:ph type="sldNum" sz="quarter" idx="12"/>
          </p:nvPr>
        </p:nvSpPr>
        <p:spPr/>
        <p:txBody>
          <a:bodyPr/>
          <a:lstStyle/>
          <a:p>
            <a:fld id="{3109D357-8067-4A1F-97B2-93C5160B78D9}" type="slidenum">
              <a:rPr lang="en-US" smtClean="0"/>
              <a:t>‹#›</a:t>
            </a:fld>
            <a:endParaRPr lang="en-US"/>
          </a:p>
        </p:txBody>
      </p:sp>
      <p:cxnSp>
        <p:nvCxnSpPr>
          <p:cNvPr id="16" name="Straight Connector 15">
            <a:extLst>
              <a:ext uri="{FF2B5EF4-FFF2-40B4-BE49-F238E27FC236}">
                <a16:creationId xmlns:a16="http://schemas.microsoft.com/office/drawing/2014/main" id="{24A7CC8F-56A6-423D-B67A-8BA89D3EC911}"/>
              </a:ext>
            </a:extLst>
          </p:cNvPr>
          <p:cNvCxnSpPr>
            <a:cxnSpLocks/>
          </p:cNvCxnSpPr>
          <p:nvPr/>
        </p:nvCxnSpPr>
        <p:spPr>
          <a:xfrm flipH="1">
            <a:off x="4" y="5143500"/>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36252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56D52-667C-4E67-9038-A0BDFD8CCD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A3E72AC-0272-475A-BD25-2AB7AC1DEFA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CFBFF2-9ECB-4CDD-87FA-9DD1F87BFDE9}"/>
              </a:ext>
            </a:extLst>
          </p:cNvPr>
          <p:cNvSpPr>
            <a:spLocks noGrp="1"/>
          </p:cNvSpPr>
          <p:nvPr>
            <p:ph type="dt" sz="half" idx="10"/>
          </p:nvPr>
        </p:nvSpPr>
        <p:spPr/>
        <p:txBody>
          <a:bodyPr/>
          <a:lstStyle/>
          <a:p>
            <a:fld id="{F6CCBF3A-D7FB-4B97-8FD5-6FFB20CB1E84}" type="datetimeFigureOut">
              <a:rPr lang="en-US" smtClean="0"/>
              <a:t>10/21/24</a:t>
            </a:fld>
            <a:endParaRPr lang="en-US"/>
          </a:p>
        </p:txBody>
      </p:sp>
      <p:sp>
        <p:nvSpPr>
          <p:cNvPr id="5" name="Footer Placeholder 4">
            <a:extLst>
              <a:ext uri="{FF2B5EF4-FFF2-40B4-BE49-F238E27FC236}">
                <a16:creationId xmlns:a16="http://schemas.microsoft.com/office/drawing/2014/main" id="{40AC12B3-DAF5-4BA7-A3A6-D0284716DB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F171AE-4A11-4035-A072-9AC4053FFA85}"/>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1281417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A52E95-2F50-48D3-B00E-4C259644E72E}"/>
              </a:ext>
            </a:extLst>
          </p:cNvPr>
          <p:cNvSpPr>
            <a:spLocks noGrp="1"/>
          </p:cNvSpPr>
          <p:nvPr>
            <p:ph type="title" orient="vert"/>
          </p:nvPr>
        </p:nvSpPr>
        <p:spPr>
          <a:xfrm>
            <a:off x="9050174" y="838199"/>
            <a:ext cx="2303626" cy="53387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2617C9B-4E02-49C8-B6DF-65ED3C990343}"/>
              </a:ext>
            </a:extLst>
          </p:cNvPr>
          <p:cNvSpPr>
            <a:spLocks noGrp="1"/>
          </p:cNvSpPr>
          <p:nvPr>
            <p:ph type="body" orient="vert" idx="1"/>
          </p:nvPr>
        </p:nvSpPr>
        <p:spPr>
          <a:xfrm>
            <a:off x="838200" y="838199"/>
            <a:ext cx="7734300" cy="5338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ECA10C-AC31-4D80-B78F-08E48CDCB7F2}"/>
              </a:ext>
            </a:extLst>
          </p:cNvPr>
          <p:cNvSpPr>
            <a:spLocks noGrp="1"/>
          </p:cNvSpPr>
          <p:nvPr>
            <p:ph type="dt" sz="half" idx="10"/>
          </p:nvPr>
        </p:nvSpPr>
        <p:spPr/>
        <p:txBody>
          <a:bodyPr/>
          <a:lstStyle/>
          <a:p>
            <a:fld id="{F6CCBF3A-D7FB-4B97-8FD5-6FFB20CB1E84}" type="datetimeFigureOut">
              <a:rPr lang="en-US" smtClean="0"/>
              <a:t>10/21/24</a:t>
            </a:fld>
            <a:endParaRPr lang="en-US"/>
          </a:p>
        </p:txBody>
      </p:sp>
      <p:sp>
        <p:nvSpPr>
          <p:cNvPr id="5" name="Footer Placeholder 4">
            <a:extLst>
              <a:ext uri="{FF2B5EF4-FFF2-40B4-BE49-F238E27FC236}">
                <a16:creationId xmlns:a16="http://schemas.microsoft.com/office/drawing/2014/main" id="{19AAB5B7-F312-4BC9-A5D3-72E065D1B9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C2E489-5442-4698-B6E3-3421A97C2834}"/>
              </a:ext>
            </a:extLst>
          </p:cNvPr>
          <p:cNvSpPr>
            <a:spLocks noGrp="1"/>
          </p:cNvSpPr>
          <p:nvPr>
            <p:ph type="sldNum" sz="quarter" idx="12"/>
          </p:nvPr>
        </p:nvSpPr>
        <p:spPr/>
        <p:txBody>
          <a:bodyPr/>
          <a:lstStyle/>
          <a:p>
            <a:fld id="{3109D357-8067-4A1F-97B2-93C5160B78D9}" type="slidenum">
              <a:rPr lang="en-US" smtClean="0"/>
              <a:t>‹#›</a:t>
            </a:fld>
            <a:endParaRPr lang="en-US"/>
          </a:p>
        </p:txBody>
      </p:sp>
      <p:cxnSp>
        <p:nvCxnSpPr>
          <p:cNvPr id="7" name="Straight Connector 6">
            <a:extLst>
              <a:ext uri="{FF2B5EF4-FFF2-40B4-BE49-F238E27FC236}">
                <a16:creationId xmlns:a16="http://schemas.microsoft.com/office/drawing/2014/main" id="{41F3A7E1-F157-4338-B7F7-9C0A2D60B7FF}"/>
              </a:ext>
            </a:extLst>
          </p:cNvPr>
          <p:cNvCxnSpPr>
            <a:cxnSpLocks/>
          </p:cNvCxnSpPr>
          <p:nvPr/>
        </p:nvCxnSpPr>
        <p:spPr>
          <a:xfrm>
            <a:off x="8811337"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053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05B5E-C545-4763-BA47-4C2C0FCA51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A263F8-8E34-4910-BF7A-F1C5A99689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6E74E5-D20D-4AB7-8D98-F336CE0ECCBE}"/>
              </a:ext>
            </a:extLst>
          </p:cNvPr>
          <p:cNvSpPr>
            <a:spLocks noGrp="1"/>
          </p:cNvSpPr>
          <p:nvPr>
            <p:ph type="dt" sz="half" idx="10"/>
          </p:nvPr>
        </p:nvSpPr>
        <p:spPr/>
        <p:txBody>
          <a:bodyPr/>
          <a:lstStyle/>
          <a:p>
            <a:fld id="{F6CCBF3A-D7FB-4B97-8FD5-6FFB20CB1E84}" type="datetimeFigureOut">
              <a:rPr lang="en-US" smtClean="0"/>
              <a:t>10/21/24</a:t>
            </a:fld>
            <a:endParaRPr lang="en-US"/>
          </a:p>
        </p:txBody>
      </p:sp>
      <p:sp>
        <p:nvSpPr>
          <p:cNvPr id="5" name="Footer Placeholder 4">
            <a:extLst>
              <a:ext uri="{FF2B5EF4-FFF2-40B4-BE49-F238E27FC236}">
                <a16:creationId xmlns:a16="http://schemas.microsoft.com/office/drawing/2014/main" id="{C79D23AA-8F22-4B09-8FAA-CD16E5D66C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E8A028-A0C8-45E7-915E-B83FF59C9F18}"/>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2220222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9F01F-198D-4AAD-B4FB-AD3B44981ADD}"/>
              </a:ext>
            </a:extLst>
          </p:cNvPr>
          <p:cNvSpPr>
            <a:spLocks noGrp="1"/>
          </p:cNvSpPr>
          <p:nvPr>
            <p:ph type="title"/>
          </p:nvPr>
        </p:nvSpPr>
        <p:spPr>
          <a:xfrm>
            <a:off x="838200" y="838200"/>
            <a:ext cx="9438640" cy="4114800"/>
          </a:xfrm>
        </p:spPr>
        <p:txBody>
          <a:bodyPr anchor="t">
            <a:normAutofit/>
          </a:bodyPr>
          <a:lstStyle>
            <a:lvl1pPr>
              <a:defRPr sz="6600"/>
            </a:lvl1pPr>
          </a:lstStyle>
          <a:p>
            <a:r>
              <a:rPr lang="en-US"/>
              <a:t>Click to edit Master title style</a:t>
            </a:r>
          </a:p>
        </p:txBody>
      </p:sp>
      <p:sp>
        <p:nvSpPr>
          <p:cNvPr id="3" name="Text Placeholder 2">
            <a:extLst>
              <a:ext uri="{FF2B5EF4-FFF2-40B4-BE49-F238E27FC236}">
                <a16:creationId xmlns:a16="http://schemas.microsoft.com/office/drawing/2014/main" id="{020BCC2B-311B-4FB6-B3A5-26F68055AE38}"/>
              </a:ext>
            </a:extLst>
          </p:cNvPr>
          <p:cNvSpPr>
            <a:spLocks noGrp="1"/>
          </p:cNvSpPr>
          <p:nvPr>
            <p:ph type="body" idx="1"/>
          </p:nvPr>
        </p:nvSpPr>
        <p:spPr>
          <a:xfrm>
            <a:off x="838200" y="5217160"/>
            <a:ext cx="9438640" cy="802640"/>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9CB73D-2D6B-4FA6-89A4-DCC89F80E0F1}"/>
              </a:ext>
            </a:extLst>
          </p:cNvPr>
          <p:cNvSpPr>
            <a:spLocks noGrp="1"/>
          </p:cNvSpPr>
          <p:nvPr>
            <p:ph type="dt" sz="half" idx="10"/>
          </p:nvPr>
        </p:nvSpPr>
        <p:spPr/>
        <p:txBody>
          <a:bodyPr/>
          <a:lstStyle/>
          <a:p>
            <a:fld id="{F6CCBF3A-D7FB-4B97-8FD5-6FFB20CB1E84}" type="datetimeFigureOut">
              <a:rPr lang="en-US" smtClean="0"/>
              <a:t>10/21/24</a:t>
            </a:fld>
            <a:endParaRPr lang="en-US"/>
          </a:p>
        </p:txBody>
      </p:sp>
      <p:sp>
        <p:nvSpPr>
          <p:cNvPr id="5" name="Footer Placeholder 4">
            <a:extLst>
              <a:ext uri="{FF2B5EF4-FFF2-40B4-BE49-F238E27FC236}">
                <a16:creationId xmlns:a16="http://schemas.microsoft.com/office/drawing/2014/main" id="{B6A0C188-FF43-44C1-A005-679168D5F0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CD1188-DA27-47B2-8176-31193EEC4C28}"/>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219404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B5A25-7E99-42A8-8D6D-648EFE2038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0501DC-62B7-42BD-A941-D34E92719C32}"/>
              </a:ext>
            </a:extLst>
          </p:cNvPr>
          <p:cNvSpPr>
            <a:spLocks noGrp="1"/>
          </p:cNvSpPr>
          <p:nvPr>
            <p:ph sz="half" idx="1"/>
          </p:nvPr>
        </p:nvSpPr>
        <p:spPr>
          <a:xfrm>
            <a:off x="838200" y="2011679"/>
            <a:ext cx="5181600" cy="4165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65C5C1-4FD4-4958-99A0-BDADECA336BD}"/>
              </a:ext>
            </a:extLst>
          </p:cNvPr>
          <p:cNvSpPr>
            <a:spLocks noGrp="1"/>
          </p:cNvSpPr>
          <p:nvPr>
            <p:ph sz="half" idx="2"/>
          </p:nvPr>
        </p:nvSpPr>
        <p:spPr>
          <a:xfrm>
            <a:off x="6172200" y="2011679"/>
            <a:ext cx="5181600" cy="4165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D1B234-5D54-44E5-B41D-B205AAF50305}"/>
              </a:ext>
            </a:extLst>
          </p:cNvPr>
          <p:cNvSpPr>
            <a:spLocks noGrp="1"/>
          </p:cNvSpPr>
          <p:nvPr>
            <p:ph type="dt" sz="half" idx="10"/>
          </p:nvPr>
        </p:nvSpPr>
        <p:spPr/>
        <p:txBody>
          <a:bodyPr/>
          <a:lstStyle/>
          <a:p>
            <a:fld id="{F6CCBF3A-D7FB-4B97-8FD5-6FFB20CB1E84}" type="datetimeFigureOut">
              <a:rPr lang="en-US" smtClean="0"/>
              <a:t>10/21/24</a:t>
            </a:fld>
            <a:endParaRPr lang="en-US"/>
          </a:p>
        </p:txBody>
      </p:sp>
      <p:sp>
        <p:nvSpPr>
          <p:cNvPr id="6" name="Footer Placeholder 5">
            <a:extLst>
              <a:ext uri="{FF2B5EF4-FFF2-40B4-BE49-F238E27FC236}">
                <a16:creationId xmlns:a16="http://schemas.microsoft.com/office/drawing/2014/main" id="{0E67BCDB-6B96-45D6-B5E9-823A96EBD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239C5F-F16F-4AFD-98D1-FA3BB96AF2CD}"/>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85618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44C1F-0040-4BBF-81A6-FD2E30637B0C}"/>
              </a:ext>
            </a:extLst>
          </p:cNvPr>
          <p:cNvSpPr>
            <a:spLocks noGrp="1"/>
          </p:cNvSpPr>
          <p:nvPr>
            <p:ph type="title"/>
          </p:nvPr>
        </p:nvSpPr>
        <p:spPr>
          <a:xfrm>
            <a:off x="839788" y="379780"/>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2894A7-1DA1-44C1-8ED0-716279430690}"/>
              </a:ext>
            </a:extLst>
          </p:cNvPr>
          <p:cNvSpPr>
            <a:spLocks noGrp="1"/>
          </p:cNvSpPr>
          <p:nvPr>
            <p:ph type="body" idx="1"/>
          </p:nvPr>
        </p:nvSpPr>
        <p:spPr>
          <a:xfrm>
            <a:off x="839789" y="1824035"/>
            <a:ext cx="4997132" cy="681040"/>
          </a:xfrm>
        </p:spPr>
        <p:txBody>
          <a:bodyPr anchor="b"/>
          <a:lstStyle>
            <a:lvl1pPr marL="0" indent="0">
              <a:buNone/>
              <a:defRPr sz="2400" b="1" i="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09AB945-31E2-4B60-9076-CBB8F8594949}"/>
              </a:ext>
            </a:extLst>
          </p:cNvPr>
          <p:cNvSpPr>
            <a:spLocks noGrp="1"/>
          </p:cNvSpPr>
          <p:nvPr>
            <p:ph sz="half" idx="2"/>
          </p:nvPr>
        </p:nvSpPr>
        <p:spPr>
          <a:xfrm>
            <a:off x="839789" y="2505075"/>
            <a:ext cx="499713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71B3EA-2E84-4B8B-A104-81BD577424AD}"/>
              </a:ext>
            </a:extLst>
          </p:cNvPr>
          <p:cNvSpPr>
            <a:spLocks noGrp="1"/>
          </p:cNvSpPr>
          <p:nvPr>
            <p:ph type="body" sz="quarter" idx="3"/>
          </p:nvPr>
        </p:nvSpPr>
        <p:spPr>
          <a:xfrm>
            <a:off x="6355080" y="1824035"/>
            <a:ext cx="5000308" cy="681040"/>
          </a:xfrm>
        </p:spPr>
        <p:txBody>
          <a:bodyPr anchor="b"/>
          <a:lstStyle>
            <a:lvl1pPr marL="0" indent="0">
              <a:buNone/>
              <a:defRPr sz="2400" b="1" i="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511AB8-302C-476E-B80A-AA739911E304}"/>
              </a:ext>
            </a:extLst>
          </p:cNvPr>
          <p:cNvSpPr>
            <a:spLocks noGrp="1"/>
          </p:cNvSpPr>
          <p:nvPr>
            <p:ph sz="quarter" idx="4"/>
          </p:nvPr>
        </p:nvSpPr>
        <p:spPr>
          <a:xfrm>
            <a:off x="6355080" y="2505075"/>
            <a:ext cx="500030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B47C29-FE34-4E6E-9921-78C54673AAD9}"/>
              </a:ext>
            </a:extLst>
          </p:cNvPr>
          <p:cNvSpPr>
            <a:spLocks noGrp="1"/>
          </p:cNvSpPr>
          <p:nvPr>
            <p:ph type="dt" sz="half" idx="10"/>
          </p:nvPr>
        </p:nvSpPr>
        <p:spPr/>
        <p:txBody>
          <a:bodyPr/>
          <a:lstStyle/>
          <a:p>
            <a:fld id="{F6CCBF3A-D7FB-4B97-8FD5-6FFB20CB1E84}" type="datetimeFigureOut">
              <a:rPr lang="en-US" smtClean="0"/>
              <a:t>10/21/24</a:t>
            </a:fld>
            <a:endParaRPr lang="en-US"/>
          </a:p>
        </p:txBody>
      </p:sp>
      <p:sp>
        <p:nvSpPr>
          <p:cNvPr id="8" name="Footer Placeholder 7">
            <a:extLst>
              <a:ext uri="{FF2B5EF4-FFF2-40B4-BE49-F238E27FC236}">
                <a16:creationId xmlns:a16="http://schemas.microsoft.com/office/drawing/2014/main" id="{3CF6B420-A9CE-4BB6-A653-5C3ABC7D677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21DF8FE-1179-4798-B16D-AF1DFA266D4D}"/>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3255430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66F1A-0A68-4048-808F-CD7A9F3B0846}"/>
              </a:ext>
            </a:extLst>
          </p:cNvPr>
          <p:cNvSpPr>
            <a:spLocks noGrp="1"/>
          </p:cNvSpPr>
          <p:nvPr>
            <p:ph type="title"/>
          </p:nvPr>
        </p:nvSpPr>
        <p:spPr>
          <a:xfrm>
            <a:off x="838200" y="999592"/>
            <a:ext cx="10515600" cy="1573223"/>
          </a:xfrm>
        </p:spPr>
        <p:txBody>
          <a:bodyPr anchor="t"/>
          <a:lstStyle/>
          <a:p>
            <a:r>
              <a:rPr lang="en-US"/>
              <a:t>Click to edit Master title style</a:t>
            </a:r>
          </a:p>
        </p:txBody>
      </p:sp>
      <p:sp>
        <p:nvSpPr>
          <p:cNvPr id="3" name="Date Placeholder 2">
            <a:extLst>
              <a:ext uri="{FF2B5EF4-FFF2-40B4-BE49-F238E27FC236}">
                <a16:creationId xmlns:a16="http://schemas.microsoft.com/office/drawing/2014/main" id="{28ACB3E6-5365-48F5-8D2A-0B002BA357E3}"/>
              </a:ext>
            </a:extLst>
          </p:cNvPr>
          <p:cNvSpPr>
            <a:spLocks noGrp="1"/>
          </p:cNvSpPr>
          <p:nvPr>
            <p:ph type="dt" sz="half" idx="10"/>
          </p:nvPr>
        </p:nvSpPr>
        <p:spPr/>
        <p:txBody>
          <a:bodyPr/>
          <a:lstStyle/>
          <a:p>
            <a:fld id="{F6CCBF3A-D7FB-4B97-8FD5-6FFB20CB1E84}" type="datetimeFigureOut">
              <a:rPr lang="en-US" smtClean="0"/>
              <a:t>10/21/24</a:t>
            </a:fld>
            <a:endParaRPr lang="en-US"/>
          </a:p>
        </p:txBody>
      </p:sp>
      <p:sp>
        <p:nvSpPr>
          <p:cNvPr id="4" name="Footer Placeholder 3">
            <a:extLst>
              <a:ext uri="{FF2B5EF4-FFF2-40B4-BE49-F238E27FC236}">
                <a16:creationId xmlns:a16="http://schemas.microsoft.com/office/drawing/2014/main" id="{FF7D8EE9-4D97-4B2F-8D38-41CB9EE774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2C5952-0A27-4FAB-A3FD-12003787676B}"/>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3363589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D08427-909D-4679-9192-BC99557A7D06}"/>
              </a:ext>
            </a:extLst>
          </p:cNvPr>
          <p:cNvSpPr>
            <a:spLocks noGrp="1"/>
          </p:cNvSpPr>
          <p:nvPr>
            <p:ph type="dt" sz="half" idx="10"/>
          </p:nvPr>
        </p:nvSpPr>
        <p:spPr/>
        <p:txBody>
          <a:bodyPr/>
          <a:lstStyle/>
          <a:p>
            <a:fld id="{F6CCBF3A-D7FB-4B97-8FD5-6FFB20CB1E84}" type="datetimeFigureOut">
              <a:rPr lang="en-US" smtClean="0"/>
              <a:t>10/21/24</a:t>
            </a:fld>
            <a:endParaRPr lang="en-US"/>
          </a:p>
        </p:txBody>
      </p:sp>
      <p:sp>
        <p:nvSpPr>
          <p:cNvPr id="3" name="Footer Placeholder 2">
            <a:extLst>
              <a:ext uri="{FF2B5EF4-FFF2-40B4-BE49-F238E27FC236}">
                <a16:creationId xmlns:a16="http://schemas.microsoft.com/office/drawing/2014/main" id="{508E39A6-1E09-42B5-85B4-7E8B5AB2AE7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938940-01DD-4C97-8649-E01C3B0EDF7C}"/>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701980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93B3D-D568-40B4-A73A-1C8EA9ABB098}"/>
              </a:ext>
            </a:extLst>
          </p:cNvPr>
          <p:cNvSpPr>
            <a:spLocks noGrp="1"/>
          </p:cNvSpPr>
          <p:nvPr>
            <p:ph type="title"/>
          </p:nvPr>
        </p:nvSpPr>
        <p:spPr>
          <a:xfrm>
            <a:off x="839789" y="457200"/>
            <a:ext cx="3691818" cy="17018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586EB3-917A-43B7-85BB-D00B5D2F07E4}"/>
              </a:ext>
            </a:extLst>
          </p:cNvPr>
          <p:cNvSpPr>
            <a:spLocks noGrp="1"/>
          </p:cNvSpPr>
          <p:nvPr>
            <p:ph idx="1"/>
          </p:nvPr>
        </p:nvSpPr>
        <p:spPr>
          <a:xfrm>
            <a:off x="5514798" y="987425"/>
            <a:ext cx="5840589" cy="50323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7AC029-3BC1-4637-A7F9-BC786DC26A38}"/>
              </a:ext>
            </a:extLst>
          </p:cNvPr>
          <p:cNvSpPr>
            <a:spLocks noGrp="1"/>
          </p:cNvSpPr>
          <p:nvPr>
            <p:ph type="body" sz="half" idx="2"/>
          </p:nvPr>
        </p:nvSpPr>
        <p:spPr>
          <a:xfrm>
            <a:off x="839789" y="2372360"/>
            <a:ext cx="3691817" cy="349662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90B948-89C5-4AC5-B7A0-17136F5C5A6A}"/>
              </a:ext>
            </a:extLst>
          </p:cNvPr>
          <p:cNvSpPr>
            <a:spLocks noGrp="1"/>
          </p:cNvSpPr>
          <p:nvPr>
            <p:ph type="dt" sz="half" idx="10"/>
          </p:nvPr>
        </p:nvSpPr>
        <p:spPr/>
        <p:txBody>
          <a:bodyPr/>
          <a:lstStyle/>
          <a:p>
            <a:fld id="{F6CCBF3A-D7FB-4B97-8FD5-6FFB20CB1E84}" type="datetimeFigureOut">
              <a:rPr lang="en-US" smtClean="0"/>
              <a:t>10/21/24</a:t>
            </a:fld>
            <a:endParaRPr lang="en-US"/>
          </a:p>
        </p:txBody>
      </p:sp>
      <p:sp>
        <p:nvSpPr>
          <p:cNvPr id="6" name="Footer Placeholder 5">
            <a:extLst>
              <a:ext uri="{FF2B5EF4-FFF2-40B4-BE49-F238E27FC236}">
                <a16:creationId xmlns:a16="http://schemas.microsoft.com/office/drawing/2014/main" id="{F3A6C8C5-652F-46CB-BD26-E262B057FA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FB50CB-E91F-4B71-81F0-800F2B51A344}"/>
              </a:ext>
            </a:extLst>
          </p:cNvPr>
          <p:cNvSpPr>
            <a:spLocks noGrp="1"/>
          </p:cNvSpPr>
          <p:nvPr>
            <p:ph type="sldNum" sz="quarter" idx="12"/>
          </p:nvPr>
        </p:nvSpPr>
        <p:spPr/>
        <p:txBody>
          <a:bodyPr/>
          <a:lstStyle/>
          <a:p>
            <a:fld id="{3109D357-8067-4A1F-97B2-93C5160B78D9}" type="slidenum">
              <a:rPr lang="en-US" smtClean="0"/>
              <a:t>‹#›</a:t>
            </a:fld>
            <a:endParaRPr lang="en-US"/>
          </a:p>
        </p:txBody>
      </p:sp>
      <p:cxnSp>
        <p:nvCxnSpPr>
          <p:cNvPr id="8" name="Straight Connector 7">
            <a:extLst>
              <a:ext uri="{FF2B5EF4-FFF2-40B4-BE49-F238E27FC236}">
                <a16:creationId xmlns:a16="http://schemas.microsoft.com/office/drawing/2014/main" id="{8B69B885-FDB8-4C62-A285-A0CDC49A6B0C}"/>
              </a:ext>
            </a:extLst>
          </p:cNvPr>
          <p:cNvCxnSpPr>
            <a:cxnSpLocks/>
          </p:cNvCxnSpPr>
          <p:nvPr/>
        </p:nvCxnSpPr>
        <p:spPr>
          <a:xfrm>
            <a:off x="502320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89847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F941E-6445-4840-81AE-104EF7A4F7E9}"/>
              </a:ext>
            </a:extLst>
          </p:cNvPr>
          <p:cNvSpPr>
            <a:spLocks noGrp="1"/>
          </p:cNvSpPr>
          <p:nvPr>
            <p:ph type="title"/>
          </p:nvPr>
        </p:nvSpPr>
        <p:spPr>
          <a:xfrm>
            <a:off x="839789" y="457200"/>
            <a:ext cx="3696652" cy="17018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F8B866-E32B-4AE7-AEF3-6974AE3288F3}"/>
              </a:ext>
            </a:extLst>
          </p:cNvPr>
          <p:cNvSpPr>
            <a:spLocks noGrp="1"/>
          </p:cNvSpPr>
          <p:nvPr>
            <p:ph type="pic" idx="1"/>
          </p:nvPr>
        </p:nvSpPr>
        <p:spPr>
          <a:xfrm>
            <a:off x="5786120" y="838200"/>
            <a:ext cx="5603238" cy="5181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E2ABB7A-E157-499A-B224-C2313181F569}"/>
              </a:ext>
            </a:extLst>
          </p:cNvPr>
          <p:cNvSpPr>
            <a:spLocks noGrp="1"/>
          </p:cNvSpPr>
          <p:nvPr>
            <p:ph type="body" sz="half" idx="2"/>
          </p:nvPr>
        </p:nvSpPr>
        <p:spPr>
          <a:xfrm>
            <a:off x="839789" y="2367280"/>
            <a:ext cx="3696652" cy="350170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C77283-E2B8-405E-BB6E-9F121140E506}"/>
              </a:ext>
            </a:extLst>
          </p:cNvPr>
          <p:cNvSpPr>
            <a:spLocks noGrp="1"/>
          </p:cNvSpPr>
          <p:nvPr>
            <p:ph type="dt" sz="half" idx="10"/>
          </p:nvPr>
        </p:nvSpPr>
        <p:spPr/>
        <p:txBody>
          <a:bodyPr/>
          <a:lstStyle/>
          <a:p>
            <a:fld id="{F6CCBF3A-D7FB-4B97-8FD5-6FFB20CB1E84}" type="datetimeFigureOut">
              <a:rPr lang="en-US" smtClean="0"/>
              <a:t>10/21/24</a:t>
            </a:fld>
            <a:endParaRPr lang="en-US"/>
          </a:p>
        </p:txBody>
      </p:sp>
      <p:sp>
        <p:nvSpPr>
          <p:cNvPr id="6" name="Footer Placeholder 5">
            <a:extLst>
              <a:ext uri="{FF2B5EF4-FFF2-40B4-BE49-F238E27FC236}">
                <a16:creationId xmlns:a16="http://schemas.microsoft.com/office/drawing/2014/main" id="{F9F21F05-EB94-417F-B19B-96FF3D9ECA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B7C3C7-B6DB-4064-8E66-9FB770C888ED}"/>
              </a:ext>
            </a:extLst>
          </p:cNvPr>
          <p:cNvSpPr>
            <a:spLocks noGrp="1"/>
          </p:cNvSpPr>
          <p:nvPr>
            <p:ph type="sldNum" sz="quarter" idx="12"/>
          </p:nvPr>
        </p:nvSpPr>
        <p:spPr/>
        <p:txBody>
          <a:bodyPr/>
          <a:lstStyle/>
          <a:p>
            <a:fld id="{3109D357-8067-4A1F-97B2-93C5160B78D9}" type="slidenum">
              <a:rPr lang="en-US" smtClean="0"/>
              <a:t>‹#›</a:t>
            </a:fld>
            <a:endParaRPr lang="en-US"/>
          </a:p>
        </p:txBody>
      </p:sp>
      <p:cxnSp>
        <p:nvCxnSpPr>
          <p:cNvPr id="8" name="Straight Connector 7">
            <a:extLst>
              <a:ext uri="{FF2B5EF4-FFF2-40B4-BE49-F238E27FC236}">
                <a16:creationId xmlns:a16="http://schemas.microsoft.com/office/drawing/2014/main" id="{51E233FA-220A-423F-907E-5F81526A28A0}"/>
              </a:ext>
            </a:extLst>
          </p:cNvPr>
          <p:cNvCxnSpPr>
            <a:cxnSpLocks/>
          </p:cNvCxnSpPr>
          <p:nvPr/>
        </p:nvCxnSpPr>
        <p:spPr>
          <a:xfrm>
            <a:off x="502320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3542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476A66-BE83-43F9-A28B-02DF7879AD52}"/>
              </a:ext>
            </a:extLst>
          </p:cNvPr>
          <p:cNvSpPr>
            <a:spLocks noGrp="1"/>
          </p:cNvSpPr>
          <p:nvPr>
            <p:ph type="title"/>
          </p:nvPr>
        </p:nvSpPr>
        <p:spPr>
          <a:xfrm>
            <a:off x="838200" y="584990"/>
            <a:ext cx="10515600" cy="1116811"/>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19D76E94-F276-4F0F-8DD9-B1F8A3198AE1}"/>
              </a:ext>
            </a:extLst>
          </p:cNvPr>
          <p:cNvSpPr>
            <a:spLocks noGrp="1"/>
          </p:cNvSpPr>
          <p:nvPr>
            <p:ph type="body" idx="1"/>
          </p:nvPr>
        </p:nvSpPr>
        <p:spPr>
          <a:xfrm>
            <a:off x="838200" y="2061469"/>
            <a:ext cx="10515600"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AD964E-3A2E-4DB9-B96A-EDE144A47BDC}"/>
              </a:ext>
            </a:extLst>
          </p:cNvPr>
          <p:cNvSpPr>
            <a:spLocks noGrp="1"/>
          </p:cNvSpPr>
          <p:nvPr>
            <p:ph type="dt" sz="half" idx="2"/>
          </p:nvPr>
        </p:nvSpPr>
        <p:spPr>
          <a:xfrm rot="5400000">
            <a:off x="10425981" y="4687095"/>
            <a:ext cx="2706690" cy="365125"/>
          </a:xfrm>
          <a:prstGeom prst="rect">
            <a:avLst/>
          </a:prstGeom>
        </p:spPr>
        <p:txBody>
          <a:bodyPr vert="horz" lIns="91440" tIns="45720" rIns="91440" bIns="45720" rtlCol="0" anchor="ctr"/>
          <a:lstStyle>
            <a:lvl1pPr algn="r">
              <a:defRPr sz="1000">
                <a:solidFill>
                  <a:schemeClr val="tx1"/>
                </a:solidFill>
              </a:defRPr>
            </a:lvl1pPr>
          </a:lstStyle>
          <a:p>
            <a:fld id="{F6CCBF3A-D7FB-4B97-8FD5-6FFB20CB1E84}" type="datetimeFigureOut">
              <a:rPr lang="en-US" smtClean="0"/>
              <a:t>10/21/24</a:t>
            </a:fld>
            <a:endParaRPr lang="en-US"/>
          </a:p>
        </p:txBody>
      </p:sp>
      <p:sp>
        <p:nvSpPr>
          <p:cNvPr id="5" name="Footer Placeholder 4">
            <a:extLst>
              <a:ext uri="{FF2B5EF4-FFF2-40B4-BE49-F238E27FC236}">
                <a16:creationId xmlns:a16="http://schemas.microsoft.com/office/drawing/2014/main" id="{0DACB382-EE11-430D-941A-DB76EEB7F2D5}"/>
              </a:ext>
            </a:extLst>
          </p:cNvPr>
          <p:cNvSpPr>
            <a:spLocks noGrp="1"/>
          </p:cNvSpPr>
          <p:nvPr>
            <p:ph type="ftr" sz="quarter" idx="3"/>
          </p:nvPr>
        </p:nvSpPr>
        <p:spPr>
          <a:xfrm rot="5400000">
            <a:off x="-1131161" y="1592957"/>
            <a:ext cx="2973522"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A3C562FE-ACD1-43F2-A3DE-5B11E10B7EA5}"/>
              </a:ext>
            </a:extLst>
          </p:cNvPr>
          <p:cNvSpPr>
            <a:spLocks noGrp="1"/>
          </p:cNvSpPr>
          <p:nvPr>
            <p:ph type="sldNum" sz="quarter" idx="4"/>
          </p:nvPr>
        </p:nvSpPr>
        <p:spPr>
          <a:xfrm>
            <a:off x="11512296" y="6356350"/>
            <a:ext cx="574620" cy="365125"/>
          </a:xfrm>
          <a:prstGeom prst="rect">
            <a:avLst/>
          </a:prstGeom>
        </p:spPr>
        <p:txBody>
          <a:bodyPr vert="horz" lIns="91440" tIns="45720" rIns="91440" bIns="45720" rtlCol="0" anchor="ctr"/>
          <a:lstStyle>
            <a:lvl1pPr algn="ctr">
              <a:defRPr sz="1000">
                <a:solidFill>
                  <a:schemeClr val="tx1"/>
                </a:solidFill>
              </a:defRPr>
            </a:lvl1pPr>
          </a:lstStyle>
          <a:p>
            <a:fld id="{3109D357-8067-4A1F-97B2-93C5160B78D9}" type="slidenum">
              <a:rPr lang="en-US" smtClean="0"/>
              <a:t>‹#›</a:t>
            </a:fld>
            <a:endParaRPr lang="en-US"/>
          </a:p>
        </p:txBody>
      </p:sp>
      <p:cxnSp>
        <p:nvCxnSpPr>
          <p:cNvPr id="13" name="Straight Connector 12">
            <a:extLst>
              <a:ext uri="{FF2B5EF4-FFF2-40B4-BE49-F238E27FC236}">
                <a16:creationId xmlns:a16="http://schemas.microsoft.com/office/drawing/2014/main" id="{1EB34A3B-1FD5-48FF-9982-1E64C864C01D}"/>
              </a:ext>
            </a:extLst>
          </p:cNvPr>
          <p:cNvCxnSpPr>
            <a:cxnSpLocks/>
          </p:cNvCxnSpPr>
          <p:nvPr/>
        </p:nvCxnSpPr>
        <p:spPr>
          <a:xfrm flipH="1">
            <a:off x="4" y="1824111"/>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197062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SzPct val="80000"/>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10000"/>
        </a:lnSpc>
        <a:spcBef>
          <a:spcPts val="500"/>
        </a:spcBef>
        <a:buSzPct val="80000"/>
        <a:buFont typeface="Goudy Old Style" panose="02020502050305020303" pitchFamily="18" charset="0"/>
        <a:buChar char="–"/>
        <a:defRPr sz="1800" i="1" kern="1200">
          <a:solidFill>
            <a:schemeClr val="tx1"/>
          </a:solidFill>
          <a:latin typeface="+mn-lt"/>
          <a:ea typeface="+mn-ea"/>
          <a:cs typeface="+mn-cs"/>
        </a:defRPr>
      </a:lvl2pPr>
      <a:lvl3pPr marL="822960" indent="-228600" algn="l" defTabSz="914400" rtl="0" eaLnBrk="1" latinLnBrk="0" hangingPunct="1">
        <a:lnSpc>
          <a:spcPct val="110000"/>
        </a:lnSpc>
        <a:spcBef>
          <a:spcPts val="500"/>
        </a:spcBef>
        <a:buSzPct val="80000"/>
        <a:buFont typeface="Arial" panose="020B0604020202020204" pitchFamily="34" charset="0"/>
        <a:buChar char="•"/>
        <a:defRPr sz="1600" kern="1200">
          <a:solidFill>
            <a:schemeClr val="tx1"/>
          </a:solidFill>
          <a:latin typeface="+mn-lt"/>
          <a:ea typeface="+mn-ea"/>
          <a:cs typeface="+mn-cs"/>
        </a:defRPr>
      </a:lvl3pPr>
      <a:lvl4pPr marL="1097280" indent="-228600" algn="l" defTabSz="914400" rtl="0" eaLnBrk="1" latinLnBrk="0" hangingPunct="1">
        <a:lnSpc>
          <a:spcPct val="110000"/>
        </a:lnSpc>
        <a:spcBef>
          <a:spcPts val="500"/>
        </a:spcBef>
        <a:buSzPct val="80000"/>
        <a:buFont typeface="Goudy Old Style" panose="02020502050305020303" pitchFamily="18" charset="0"/>
        <a:buChar char="–"/>
        <a:defRPr sz="1400" i="1" kern="1200">
          <a:solidFill>
            <a:schemeClr val="tx1"/>
          </a:solidFill>
          <a:latin typeface="+mn-lt"/>
          <a:ea typeface="+mn-ea"/>
          <a:cs typeface="+mn-cs"/>
        </a:defRPr>
      </a:lvl4pPr>
      <a:lvl5pPr marL="1371600" indent="-228600" algn="l" defTabSz="914400" rtl="0" eaLnBrk="1" latinLnBrk="0" hangingPunct="1">
        <a:lnSpc>
          <a:spcPct val="110000"/>
        </a:lnSpc>
        <a:spcBef>
          <a:spcPts val="500"/>
        </a:spcBef>
        <a:buSzPct val="8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diagramLayout" Target="../diagrams/layout1.xml"/><Relationship Id="rId7" Type="http://schemas.openxmlformats.org/officeDocument/2006/relationships/image" Target="../media/image12.gif"/><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14.gif"/></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6.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audio" Target="../media/media2.m4a"/><Relationship Id="rId7" Type="http://schemas.openxmlformats.org/officeDocument/2006/relationships/image" Target="../media/image46.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6.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49.png"/><Relationship Id="rId5" Type="http://schemas.openxmlformats.org/officeDocument/2006/relationships/notesSlide" Target="../notesSlides/notesSlide1.xml"/><Relationship Id="rId4"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6.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3.xml"/><Relationship Id="rId5" Type="http://schemas.openxmlformats.org/officeDocument/2006/relationships/image" Target="../media/image46.png"/><Relationship Id="rId4"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4.xml"/><Relationship Id="rId6" Type="http://schemas.openxmlformats.org/officeDocument/2006/relationships/image" Target="../media/image46.png"/><Relationship Id="rId5" Type="http://schemas.openxmlformats.org/officeDocument/2006/relationships/image" Target="../media/image51.png"/><Relationship Id="rId4"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6.png"/><Relationship Id="rId5" Type="http://schemas.openxmlformats.org/officeDocument/2006/relationships/image" Target="../media/image53.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6.png"/><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8" Type="http://schemas.openxmlformats.org/officeDocument/2006/relationships/hyperlink" Target="https://www.researchgate.net/publication/221252113_Path-Planning_for_RTS_Games_Based_on_Potential_Fields" TargetMode="External"/><Relationship Id="rId3" Type="http://schemas.openxmlformats.org/officeDocument/2006/relationships/slideLayout" Target="../slideLayouts/slideLayout7.xml"/><Relationship Id="rId7" Type="http://schemas.openxmlformats.org/officeDocument/2006/relationships/hyperlink" Target="https://www.jdxdev.com/blog/2020/05/03/flowfields/" TargetMode="Externa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hyperlink" Target="https://www.codeofhonor.com/blog/the-starcraft-path-finding-hack" TargetMode="External"/><Relationship Id="rId5" Type="http://schemas.openxmlformats.org/officeDocument/2006/relationships/hyperlink" Target="https://www.researchgate.net/publication/268695119_Subdimensional_expansion_for_multirobot_path_planning" TargetMode="External"/><Relationship Id="rId10" Type="http://schemas.openxmlformats.org/officeDocument/2006/relationships/image" Target="../media/image46.png"/><Relationship Id="rId4" Type="http://schemas.openxmlformats.org/officeDocument/2006/relationships/hyperlink" Target="https://www.davidsilver.uk/wp-content/uploads/2020/03/coop-path-AIIDE.pdf" TargetMode="External"/><Relationship Id="rId9" Type="http://schemas.openxmlformats.org/officeDocument/2006/relationships/hyperlink" Target="https://medium.com/analytics-vidhya/all-about-gradient-descent-and-its-variants-d095be1a833b"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www.geeksforgeeks.org/ml-monte-carlo-tree-search-mcts/" TargetMode="External"/><Relationship Id="rId3" Type="http://schemas.openxmlformats.org/officeDocument/2006/relationships/slideLayout" Target="../slideLayouts/slideLayout7.xml"/><Relationship Id="rId7" Type="http://schemas.openxmlformats.org/officeDocument/2006/relationships/hyperlink" Target="https://fleeto.ae/solutions/fleet-management-for-taxi-and-ride-sharing-fleets/" TargetMode="Externa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hyperlink" Target="https://www.roboticsproceedings.org/rss07/p34.pdf" TargetMode="External"/><Relationship Id="rId11" Type="http://schemas.openxmlformats.org/officeDocument/2006/relationships/image" Target="../media/image46.png"/><Relationship Id="rId5" Type="http://schemas.openxmlformats.org/officeDocument/2006/relationships/hyperlink" Target="https://www.annualreviews.org/content/journals/10.1146/annurev-control-060117-105157" TargetMode="External"/><Relationship Id="rId10" Type="http://schemas.openxmlformats.org/officeDocument/2006/relationships/hyperlink" Target="https://www.researchgate.net/figure/Steps-of-a-Stackelberg-Game-Theory_fig1_344880267" TargetMode="External"/><Relationship Id="rId4" Type="http://schemas.openxmlformats.org/officeDocument/2006/relationships/hyperlink" Target="https://www.researchgate.net/publication/324958215_Routing_autonomous_vehicles_in_congested_transportation_networks_structural_properties_and_coordination_algorithms" TargetMode="External"/><Relationship Id="rId9" Type="http://schemas.openxmlformats.org/officeDocument/2006/relationships/hyperlink" Target="https://www.cambridge.org/core/journals/mrs-communications/article/monte-carlo-tree-search-for-materials-design-and-discovery/E8CFDE0EEC61B217A59BC42827205CBE" TargetMode="Externa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6.png"/><Relationship Id="rId4" Type="http://schemas.openxmlformats.org/officeDocument/2006/relationships/image" Target="../media/image56.jpe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0" name="Rectangle 129">
            <a:extLst>
              <a:ext uri="{FF2B5EF4-FFF2-40B4-BE49-F238E27FC236}">
                <a16:creationId xmlns:a16="http://schemas.microsoft.com/office/drawing/2014/main" id="{ABAE5EFD-8B15-4EF8-B87C-D19AB00482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69" descr="Person pointing on a map">
            <a:extLst>
              <a:ext uri="{FF2B5EF4-FFF2-40B4-BE49-F238E27FC236}">
                <a16:creationId xmlns:a16="http://schemas.microsoft.com/office/drawing/2014/main" id="{6B471D10-0A45-31EC-0163-259BF7F4A028}"/>
              </a:ext>
            </a:extLst>
          </p:cNvPr>
          <p:cNvPicPr>
            <a:picLocks noChangeAspect="1"/>
          </p:cNvPicPr>
          <p:nvPr/>
        </p:nvPicPr>
        <p:blipFill>
          <a:blip r:embed="rId2"/>
          <a:srcRect b="15730"/>
          <a:stretch/>
        </p:blipFill>
        <p:spPr>
          <a:xfrm>
            <a:off x="20" y="10"/>
            <a:ext cx="12191979" cy="6857990"/>
          </a:xfrm>
          <a:prstGeom prst="rect">
            <a:avLst/>
          </a:prstGeom>
        </p:spPr>
      </p:pic>
      <p:sp>
        <p:nvSpPr>
          <p:cNvPr id="131" name="Rectangle 130">
            <a:extLst>
              <a:ext uri="{FF2B5EF4-FFF2-40B4-BE49-F238E27FC236}">
                <a16:creationId xmlns:a16="http://schemas.microsoft.com/office/drawing/2014/main" id="{1FC8D519-5A24-4E2E-8D97-C6F37BD48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62878"/>
            <a:ext cx="12191996" cy="4995122"/>
          </a:xfrm>
          <a:prstGeom prst="rect">
            <a:avLst/>
          </a:prstGeom>
          <a:gradFill>
            <a:gsLst>
              <a:gs pos="0">
                <a:srgbClr val="000000">
                  <a:alpha val="0"/>
                </a:srgbClr>
              </a:gs>
              <a:gs pos="92000">
                <a:srgbClr val="000000">
                  <a:alpha val="7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146306" y="4577847"/>
            <a:ext cx="9689834" cy="750684"/>
          </a:xfrm>
        </p:spPr>
        <p:txBody>
          <a:bodyPr anchor="b">
            <a:normAutofit/>
          </a:bodyPr>
          <a:lstStyle/>
          <a:p>
            <a:pPr algn="ctr"/>
            <a:r>
              <a:rPr lang="en-US" sz="4400" dirty="0">
                <a:solidFill>
                  <a:srgbClr val="FFFFFF"/>
                </a:solidFill>
                <a:latin typeface="Goudy Type"/>
                <a:ea typeface="+mj-lt"/>
                <a:cs typeface="+mj-lt"/>
              </a:rPr>
              <a:t>COMP8691: Optimisation</a:t>
            </a:r>
            <a:endParaRPr lang="en-US" dirty="0">
              <a:latin typeface="Goudy Type"/>
            </a:endParaRPr>
          </a:p>
        </p:txBody>
      </p:sp>
      <p:cxnSp>
        <p:nvCxnSpPr>
          <p:cNvPr id="132" name="Straight Connector 131">
            <a:extLst>
              <a:ext uri="{FF2B5EF4-FFF2-40B4-BE49-F238E27FC236}">
                <a16:creationId xmlns:a16="http://schemas.microsoft.com/office/drawing/2014/main" id="{BD1C99D0-461D-4A91-81EF-CCCD798B37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305300"/>
            <a:ext cx="12191996"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3" name="Picture 2" descr="A logo of a university&#10;&#10;Description automatically generated">
            <a:extLst>
              <a:ext uri="{FF2B5EF4-FFF2-40B4-BE49-F238E27FC236}">
                <a16:creationId xmlns:a16="http://schemas.microsoft.com/office/drawing/2014/main" id="{81C4A3A6-7A28-B501-0A65-DB30FE1542F2}"/>
              </a:ext>
            </a:extLst>
          </p:cNvPr>
          <p:cNvPicPr>
            <a:picLocks noChangeAspect="1"/>
          </p:cNvPicPr>
          <p:nvPr/>
        </p:nvPicPr>
        <p:blipFill>
          <a:blip r:embed="rId3"/>
          <a:srcRect t="2223" r="-2" b="3961"/>
          <a:stretch/>
        </p:blipFill>
        <p:spPr>
          <a:xfrm>
            <a:off x="-3" y="10"/>
            <a:ext cx="1704977" cy="1198106"/>
          </a:xfrm>
          <a:prstGeom prst="rect">
            <a:avLst/>
          </a:prstGeom>
        </p:spPr>
      </p:pic>
      <p:sp>
        <p:nvSpPr>
          <p:cNvPr id="5" name="Title 1">
            <a:extLst>
              <a:ext uri="{FF2B5EF4-FFF2-40B4-BE49-F238E27FC236}">
                <a16:creationId xmlns:a16="http://schemas.microsoft.com/office/drawing/2014/main" id="{CC2AF502-E56F-EE26-1F45-A93DAABB93CD}"/>
              </a:ext>
            </a:extLst>
          </p:cNvPr>
          <p:cNvSpPr txBox="1">
            <a:spLocks/>
          </p:cNvSpPr>
          <p:nvPr/>
        </p:nvSpPr>
        <p:spPr>
          <a:xfrm>
            <a:off x="1251081" y="2834772"/>
            <a:ext cx="9689834" cy="11983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pPr algn="ctr"/>
            <a:r>
              <a:rPr lang="en-US" sz="5600" b="1">
                <a:solidFill>
                  <a:srgbClr val="FFFFFF"/>
                </a:solidFill>
                <a:latin typeface="Goudy Type"/>
                <a:ea typeface="Open Sans"/>
                <a:cs typeface="Open Sans"/>
              </a:rPr>
              <a:t>Multi-Agent Path Planning </a:t>
            </a:r>
            <a:endParaRPr lang="en-US" sz="5600" b="1">
              <a:solidFill>
                <a:srgbClr val="FFFFFF"/>
              </a:solidFill>
              <a:latin typeface="Goudy Type"/>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B518037-902F-4158-A488-74F1F967EA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95CAE0-F910-12C5-73C6-7F756F75BB45}"/>
              </a:ext>
            </a:extLst>
          </p:cNvPr>
          <p:cNvSpPr>
            <a:spLocks noGrp="1"/>
          </p:cNvSpPr>
          <p:nvPr>
            <p:ph type="title"/>
          </p:nvPr>
        </p:nvSpPr>
        <p:spPr>
          <a:xfrm>
            <a:off x="1124793" y="315534"/>
            <a:ext cx="9937019" cy="1081822"/>
          </a:xfrm>
        </p:spPr>
        <p:txBody>
          <a:bodyPr>
            <a:noAutofit/>
          </a:bodyPr>
          <a:lstStyle/>
          <a:p>
            <a:pPr algn="ctr"/>
            <a:r>
              <a:rPr lang="en-US" sz="3600" b="1" dirty="0">
                <a:latin typeface="Goudy Old Style"/>
              </a:rPr>
              <a:t>Challenges In Multi Agent Path Planning(Need For Optimisation)</a:t>
            </a:r>
          </a:p>
        </p:txBody>
      </p:sp>
      <p:cxnSp>
        <p:nvCxnSpPr>
          <p:cNvPr id="31" name="Straight Connector 30">
            <a:extLst>
              <a:ext uri="{FF2B5EF4-FFF2-40B4-BE49-F238E27FC236}">
                <a16:creationId xmlns:a16="http://schemas.microsoft.com/office/drawing/2014/main" id="{B200CA7E-42AB-4F9C-8519-0EBCEC0AF2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6026" y="1714500"/>
            <a:ext cx="1217597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4" name="Content Placeholder 2">
            <a:extLst>
              <a:ext uri="{FF2B5EF4-FFF2-40B4-BE49-F238E27FC236}">
                <a16:creationId xmlns:a16="http://schemas.microsoft.com/office/drawing/2014/main" id="{C6FACEC4-7307-AC23-B569-2F5091058B28}"/>
              </a:ext>
            </a:extLst>
          </p:cNvPr>
          <p:cNvGraphicFramePr>
            <a:graphicFrameLocks noGrp="1"/>
          </p:cNvGraphicFramePr>
          <p:nvPr>
            <p:ph idx="1"/>
            <p:extLst>
              <p:ext uri="{D42A27DB-BD31-4B8C-83A1-F6EECF244321}">
                <p14:modId xmlns:p14="http://schemas.microsoft.com/office/powerpoint/2010/main" val="3264508681"/>
              </p:ext>
            </p:extLst>
          </p:nvPr>
        </p:nvGraphicFramePr>
        <p:xfrm>
          <a:off x="838200" y="860252"/>
          <a:ext cx="10515600" cy="39939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 name="Picture 11" descr="Differentiated by Safety &amp; Security">
            <a:extLst>
              <a:ext uri="{FF2B5EF4-FFF2-40B4-BE49-F238E27FC236}">
                <a16:creationId xmlns:a16="http://schemas.microsoft.com/office/drawing/2014/main" id="{0221A44D-C463-173A-E6FA-FDC81D5A8A5F}"/>
              </a:ext>
            </a:extLst>
          </p:cNvPr>
          <p:cNvPicPr>
            <a:picLocks noChangeAspect="1"/>
          </p:cNvPicPr>
          <p:nvPr/>
        </p:nvPicPr>
        <p:blipFill>
          <a:blip r:embed="rId7"/>
          <a:stretch>
            <a:fillRect/>
          </a:stretch>
        </p:blipFill>
        <p:spPr>
          <a:xfrm>
            <a:off x="4551871" y="4244412"/>
            <a:ext cx="3131388" cy="2437968"/>
          </a:xfrm>
          <a:prstGeom prst="rect">
            <a:avLst/>
          </a:prstGeom>
        </p:spPr>
      </p:pic>
      <p:pic>
        <p:nvPicPr>
          <p:cNvPr id="10" name="Picture 9" descr="Autonomous Emergency Braking with High-Fidelity Vehicle Dynamics - MATLAB &amp;  Simulink - MathWorks América Latina">
            <a:extLst>
              <a:ext uri="{FF2B5EF4-FFF2-40B4-BE49-F238E27FC236}">
                <a16:creationId xmlns:a16="http://schemas.microsoft.com/office/drawing/2014/main" id="{4E23BF84-0078-64E7-61E6-49D5944907A6}"/>
              </a:ext>
            </a:extLst>
          </p:cNvPr>
          <p:cNvPicPr>
            <a:picLocks noChangeAspect="1"/>
          </p:cNvPicPr>
          <p:nvPr/>
        </p:nvPicPr>
        <p:blipFill>
          <a:blip r:embed="rId8"/>
          <a:stretch>
            <a:fillRect/>
          </a:stretch>
        </p:blipFill>
        <p:spPr>
          <a:xfrm>
            <a:off x="842513" y="4416926"/>
            <a:ext cx="3303916" cy="1949167"/>
          </a:xfrm>
          <a:prstGeom prst="rect">
            <a:avLst/>
          </a:prstGeom>
        </p:spPr>
      </p:pic>
      <p:pic>
        <p:nvPicPr>
          <p:cNvPr id="11" name="Picture 10" descr="Scalling Lifelong Multi-agent Path Planning via Local Field of View | LEMUR">
            <a:extLst>
              <a:ext uri="{FF2B5EF4-FFF2-40B4-BE49-F238E27FC236}">
                <a16:creationId xmlns:a16="http://schemas.microsoft.com/office/drawing/2014/main" id="{4A8A8951-3925-115C-D2BB-FBA244CC8AB6}"/>
              </a:ext>
            </a:extLst>
          </p:cNvPr>
          <p:cNvPicPr>
            <a:picLocks noChangeAspect="1"/>
          </p:cNvPicPr>
          <p:nvPr/>
        </p:nvPicPr>
        <p:blipFill>
          <a:blip r:embed="rId9"/>
          <a:stretch>
            <a:fillRect/>
          </a:stretch>
        </p:blipFill>
        <p:spPr>
          <a:xfrm>
            <a:off x="8534400" y="4185249"/>
            <a:ext cx="2642559" cy="2556295"/>
          </a:xfrm>
          <a:prstGeom prst="rect">
            <a:avLst/>
          </a:prstGeom>
        </p:spPr>
      </p:pic>
    </p:spTree>
    <p:extLst>
      <p:ext uri="{BB962C8B-B14F-4D97-AF65-F5344CB8AC3E}">
        <p14:creationId xmlns:p14="http://schemas.microsoft.com/office/powerpoint/2010/main" val="3464197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372A0-FABD-F5E7-1492-BC671F589613}"/>
              </a:ext>
            </a:extLst>
          </p:cNvPr>
          <p:cNvSpPr>
            <a:spLocks noGrp="1"/>
          </p:cNvSpPr>
          <p:nvPr>
            <p:ph type="title"/>
          </p:nvPr>
        </p:nvSpPr>
        <p:spPr>
          <a:xfrm>
            <a:off x="838200" y="584990"/>
            <a:ext cx="11354904" cy="1127854"/>
          </a:xfrm>
        </p:spPr>
        <p:txBody>
          <a:bodyPr vert="horz" lIns="91440" tIns="45720" rIns="91440" bIns="45720" rtlCol="0" anchor="b">
            <a:noAutofit/>
          </a:bodyPr>
          <a:lstStyle/>
          <a:p>
            <a:r>
              <a:rPr lang="en-US" sz="3600" b="1">
                <a:latin typeface="Goudy Old Style"/>
                <a:ea typeface="+mj-lt"/>
                <a:cs typeface="+mj-lt"/>
              </a:rPr>
              <a:t>Real-World Applications of Multi-Agent Dynamic Path Planning</a:t>
            </a:r>
            <a:endParaRPr lang="en-US" sz="3600" b="1">
              <a:latin typeface="Goudy Old Style"/>
            </a:endParaRPr>
          </a:p>
        </p:txBody>
      </p:sp>
      <p:pic>
        <p:nvPicPr>
          <p:cNvPr id="5" name="Content Placeholder 4" descr="A screenshot of a cellphone&#10;&#10;Description automatically generated">
            <a:extLst>
              <a:ext uri="{FF2B5EF4-FFF2-40B4-BE49-F238E27FC236}">
                <a16:creationId xmlns:a16="http://schemas.microsoft.com/office/drawing/2014/main" id="{A72131C0-62EF-DDD4-4299-F001988B5748}"/>
              </a:ext>
            </a:extLst>
          </p:cNvPr>
          <p:cNvPicPr>
            <a:picLocks noGrp="1" noChangeAspect="1"/>
          </p:cNvPicPr>
          <p:nvPr>
            <p:ph idx="1"/>
          </p:nvPr>
        </p:nvPicPr>
        <p:blipFill>
          <a:blip r:embed="rId2"/>
          <a:stretch>
            <a:fillRect/>
          </a:stretch>
        </p:blipFill>
        <p:spPr>
          <a:xfrm>
            <a:off x="952410" y="2306603"/>
            <a:ext cx="3472311" cy="3710796"/>
          </a:xfrm>
        </p:spPr>
      </p:pic>
      <p:pic>
        <p:nvPicPr>
          <p:cNvPr id="6" name="Picture 5" descr="A screenshot of a video&#10;&#10;Description automatically generated">
            <a:extLst>
              <a:ext uri="{FF2B5EF4-FFF2-40B4-BE49-F238E27FC236}">
                <a16:creationId xmlns:a16="http://schemas.microsoft.com/office/drawing/2014/main" id="{8477CAD6-A895-0350-1168-8C7AF22AE884}"/>
              </a:ext>
            </a:extLst>
          </p:cNvPr>
          <p:cNvPicPr>
            <a:picLocks noChangeAspect="1"/>
          </p:cNvPicPr>
          <p:nvPr/>
        </p:nvPicPr>
        <p:blipFill>
          <a:blip r:embed="rId3"/>
          <a:stretch>
            <a:fillRect/>
          </a:stretch>
        </p:blipFill>
        <p:spPr>
          <a:xfrm>
            <a:off x="4777057" y="2306937"/>
            <a:ext cx="3471772" cy="3710616"/>
          </a:xfrm>
          <a:prstGeom prst="rect">
            <a:avLst/>
          </a:prstGeom>
        </p:spPr>
      </p:pic>
      <p:pic>
        <p:nvPicPr>
          <p:cNvPr id="7" name="Picture 6" descr="A group of people walking in a city&#10;&#10;Description automatically generated">
            <a:extLst>
              <a:ext uri="{FF2B5EF4-FFF2-40B4-BE49-F238E27FC236}">
                <a16:creationId xmlns:a16="http://schemas.microsoft.com/office/drawing/2014/main" id="{FBFA8BBA-E7FB-E656-886C-7497DCE89343}"/>
              </a:ext>
            </a:extLst>
          </p:cNvPr>
          <p:cNvPicPr>
            <a:picLocks noChangeAspect="1"/>
          </p:cNvPicPr>
          <p:nvPr/>
        </p:nvPicPr>
        <p:blipFill>
          <a:blip r:embed="rId4"/>
          <a:stretch>
            <a:fillRect/>
          </a:stretch>
        </p:blipFill>
        <p:spPr>
          <a:xfrm>
            <a:off x="8471679" y="2302265"/>
            <a:ext cx="3458114" cy="3719961"/>
          </a:xfrm>
          <a:prstGeom prst="rect">
            <a:avLst/>
          </a:prstGeom>
        </p:spPr>
      </p:pic>
    </p:spTree>
    <p:extLst>
      <p:ext uri="{BB962C8B-B14F-4D97-AF65-F5344CB8AC3E}">
        <p14:creationId xmlns:p14="http://schemas.microsoft.com/office/powerpoint/2010/main" val="1342908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2192000" cy="6858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txBody>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endParaRPr lang="en-AU" sz="800"/>
            </a:p>
          </p:txBody>
        </p:sp>
      </p:grpSp>
      <p:grpSp>
        <p:nvGrpSpPr>
          <p:cNvPr id="4" name="Group 4"/>
          <p:cNvGrpSpPr/>
          <p:nvPr/>
        </p:nvGrpSpPr>
        <p:grpSpPr>
          <a:xfrm>
            <a:off x="0" y="0"/>
            <a:ext cx="12192000" cy="6858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chemeClr val="bg2"/>
            </a:solidFill>
          </p:spPr>
          <p:txBody>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endParaRPr lang="en-AU" sz="800"/>
            </a:p>
          </p:txBody>
        </p:sp>
      </p:grpSp>
      <p:sp>
        <p:nvSpPr>
          <p:cNvPr id="7" name="Freeform 7" descr="preencoded.png"/>
          <p:cNvSpPr/>
          <p:nvPr/>
        </p:nvSpPr>
        <p:spPr>
          <a:xfrm>
            <a:off x="0" y="0"/>
            <a:ext cx="4572000" cy="6858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2"/>
            <a:stretch>
              <a:fillRect/>
            </a:stretch>
          </a:blipFill>
        </p:spPr>
        <p:txBody>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endParaRPr lang="en-AU" sz="800"/>
          </a:p>
        </p:txBody>
      </p:sp>
      <p:sp>
        <p:nvSpPr>
          <p:cNvPr id="8" name="TextBox 8"/>
          <p:cNvSpPr txBox="1"/>
          <p:nvPr/>
        </p:nvSpPr>
        <p:spPr>
          <a:xfrm>
            <a:off x="5204917" y="617934"/>
            <a:ext cx="6354167" cy="1096134"/>
          </a:xfrm>
          <a:prstGeom prst="rect">
            <a:avLst/>
          </a:prstGeom>
        </p:spPr>
        <p:txBody>
          <a:bodyPr wrap="square" lIns="0" tIns="0" rIns="0" bIns="0" rtlCol="0" anchor="t">
            <a:spAutoFit/>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pPr algn="l">
              <a:lnSpc>
                <a:spcPts val="4417"/>
              </a:lnSpc>
            </a:pPr>
            <a:r>
              <a:rPr lang="en-US" sz="3600" b="1">
                <a:solidFill>
                  <a:srgbClr val="1B1B27"/>
                </a:solidFill>
                <a:latin typeface="Goudy Old Style"/>
                <a:ea typeface="Raleway"/>
                <a:cs typeface="Raleway"/>
                <a:sym typeface="Raleway"/>
              </a:rPr>
              <a:t>Introduction to Path Planning in RTS Games</a:t>
            </a:r>
            <a:endParaRPr lang="en-US" sz="3600" b="1">
              <a:solidFill>
                <a:srgbClr val="1B1B27"/>
              </a:solidFill>
              <a:latin typeface="Goudy Old Style"/>
              <a:ea typeface="Raleway"/>
              <a:cs typeface="Raleway"/>
            </a:endParaRPr>
          </a:p>
        </p:txBody>
      </p:sp>
      <p:grpSp>
        <p:nvGrpSpPr>
          <p:cNvPr id="9" name="Group 9"/>
          <p:cNvGrpSpPr/>
          <p:nvPr/>
        </p:nvGrpSpPr>
        <p:grpSpPr>
          <a:xfrm>
            <a:off x="5201741" y="2245023"/>
            <a:ext cx="413147" cy="413147"/>
            <a:chOff x="0" y="0"/>
            <a:chExt cx="826293" cy="826293"/>
          </a:xfrm>
        </p:grpSpPr>
        <p:sp>
          <p:nvSpPr>
            <p:cNvPr id="10" name="Freeform 10"/>
            <p:cNvSpPr/>
            <p:nvPr/>
          </p:nvSpPr>
          <p:spPr>
            <a:xfrm>
              <a:off x="6350" y="6350"/>
              <a:ext cx="813562" cy="813562"/>
            </a:xfrm>
            <a:custGeom>
              <a:avLst/>
              <a:gdLst/>
              <a:ahLst/>
              <a:cxnLst/>
              <a:rect l="l" t="t" r="r" b="b"/>
              <a:pathLst>
                <a:path w="813562" h="813562">
                  <a:moveTo>
                    <a:pt x="0" y="151892"/>
                  </a:moveTo>
                  <a:cubicBezTo>
                    <a:pt x="0" y="68072"/>
                    <a:pt x="68072" y="0"/>
                    <a:pt x="151892" y="0"/>
                  </a:cubicBezTo>
                  <a:lnTo>
                    <a:pt x="661670" y="0"/>
                  </a:lnTo>
                  <a:cubicBezTo>
                    <a:pt x="745617" y="0"/>
                    <a:pt x="813562" y="68072"/>
                    <a:pt x="813562" y="151892"/>
                  </a:cubicBezTo>
                  <a:lnTo>
                    <a:pt x="813562" y="661670"/>
                  </a:lnTo>
                  <a:cubicBezTo>
                    <a:pt x="813562" y="745617"/>
                    <a:pt x="745490" y="813562"/>
                    <a:pt x="661670" y="813562"/>
                  </a:cubicBezTo>
                  <a:lnTo>
                    <a:pt x="151892" y="813562"/>
                  </a:lnTo>
                  <a:cubicBezTo>
                    <a:pt x="68072" y="813562"/>
                    <a:pt x="0" y="745617"/>
                    <a:pt x="0" y="661670"/>
                  </a:cubicBezTo>
                  <a:close/>
                </a:path>
              </a:pathLst>
            </a:custGeom>
            <a:solidFill>
              <a:srgbClr val="E1E1EA"/>
            </a:solidFill>
          </p:spPr>
          <p:txBody>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endParaRPr lang="en-AU" sz="800"/>
            </a:p>
          </p:txBody>
        </p:sp>
        <p:sp>
          <p:nvSpPr>
            <p:cNvPr id="11" name="Freeform 11"/>
            <p:cNvSpPr/>
            <p:nvPr/>
          </p:nvSpPr>
          <p:spPr>
            <a:xfrm>
              <a:off x="0" y="0"/>
              <a:ext cx="826262" cy="826262"/>
            </a:xfrm>
            <a:custGeom>
              <a:avLst/>
              <a:gdLst/>
              <a:ahLst/>
              <a:cxnLst/>
              <a:rect l="l" t="t" r="r" b="b"/>
              <a:pathLst>
                <a:path w="826262" h="826262">
                  <a:moveTo>
                    <a:pt x="0" y="158242"/>
                  </a:moveTo>
                  <a:cubicBezTo>
                    <a:pt x="0" y="70866"/>
                    <a:pt x="70866" y="0"/>
                    <a:pt x="158242" y="0"/>
                  </a:cubicBezTo>
                  <a:lnTo>
                    <a:pt x="668020" y="0"/>
                  </a:lnTo>
                  <a:lnTo>
                    <a:pt x="668020" y="6350"/>
                  </a:lnTo>
                  <a:lnTo>
                    <a:pt x="668020" y="0"/>
                  </a:lnTo>
                  <a:lnTo>
                    <a:pt x="668020" y="6350"/>
                  </a:lnTo>
                  <a:lnTo>
                    <a:pt x="668020" y="0"/>
                  </a:lnTo>
                  <a:cubicBezTo>
                    <a:pt x="755396" y="0"/>
                    <a:pt x="826262" y="70866"/>
                    <a:pt x="826262" y="158242"/>
                  </a:cubicBezTo>
                  <a:lnTo>
                    <a:pt x="819912" y="158242"/>
                  </a:lnTo>
                  <a:lnTo>
                    <a:pt x="826262" y="158242"/>
                  </a:lnTo>
                  <a:lnTo>
                    <a:pt x="826262" y="668020"/>
                  </a:lnTo>
                  <a:lnTo>
                    <a:pt x="819912" y="668020"/>
                  </a:lnTo>
                  <a:lnTo>
                    <a:pt x="826262" y="668020"/>
                  </a:lnTo>
                  <a:cubicBezTo>
                    <a:pt x="826262" y="755396"/>
                    <a:pt x="755396" y="826262"/>
                    <a:pt x="668020" y="826262"/>
                  </a:cubicBezTo>
                  <a:lnTo>
                    <a:pt x="668020" y="819912"/>
                  </a:lnTo>
                  <a:lnTo>
                    <a:pt x="668020" y="826262"/>
                  </a:lnTo>
                  <a:lnTo>
                    <a:pt x="158242" y="826262"/>
                  </a:lnTo>
                  <a:lnTo>
                    <a:pt x="158242" y="819912"/>
                  </a:lnTo>
                  <a:lnTo>
                    <a:pt x="158242" y="826262"/>
                  </a:lnTo>
                  <a:cubicBezTo>
                    <a:pt x="70866" y="826262"/>
                    <a:pt x="0" y="755396"/>
                    <a:pt x="0" y="668020"/>
                  </a:cubicBezTo>
                  <a:lnTo>
                    <a:pt x="0" y="158242"/>
                  </a:lnTo>
                  <a:lnTo>
                    <a:pt x="6350" y="158242"/>
                  </a:lnTo>
                  <a:lnTo>
                    <a:pt x="0" y="158242"/>
                  </a:lnTo>
                  <a:moveTo>
                    <a:pt x="12700" y="158242"/>
                  </a:moveTo>
                  <a:lnTo>
                    <a:pt x="12700" y="668020"/>
                  </a:lnTo>
                  <a:lnTo>
                    <a:pt x="6350" y="668020"/>
                  </a:lnTo>
                  <a:lnTo>
                    <a:pt x="12700" y="668020"/>
                  </a:lnTo>
                  <a:cubicBezTo>
                    <a:pt x="12700" y="748411"/>
                    <a:pt x="77851" y="813562"/>
                    <a:pt x="158242" y="813562"/>
                  </a:cubicBezTo>
                  <a:lnTo>
                    <a:pt x="668020" y="813562"/>
                  </a:lnTo>
                  <a:cubicBezTo>
                    <a:pt x="748411" y="813562"/>
                    <a:pt x="813562" y="748411"/>
                    <a:pt x="813562" y="668020"/>
                  </a:cubicBezTo>
                  <a:lnTo>
                    <a:pt x="813562" y="158242"/>
                  </a:lnTo>
                  <a:cubicBezTo>
                    <a:pt x="813562" y="77851"/>
                    <a:pt x="748411" y="12700"/>
                    <a:pt x="668020" y="12700"/>
                  </a:cubicBezTo>
                  <a:lnTo>
                    <a:pt x="158242" y="12700"/>
                  </a:lnTo>
                  <a:lnTo>
                    <a:pt x="158242" y="6350"/>
                  </a:lnTo>
                  <a:lnTo>
                    <a:pt x="158242" y="12700"/>
                  </a:lnTo>
                  <a:cubicBezTo>
                    <a:pt x="77851" y="12700"/>
                    <a:pt x="12700" y="77851"/>
                    <a:pt x="12700" y="158242"/>
                  </a:cubicBezTo>
                  <a:close/>
                </a:path>
              </a:pathLst>
            </a:custGeom>
            <a:solidFill>
              <a:srgbClr val="C7C7D0"/>
            </a:solidFill>
          </p:spPr>
          <p:txBody>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endParaRPr lang="en-AU" sz="800"/>
            </a:p>
          </p:txBody>
        </p:sp>
      </p:grpSp>
      <p:sp>
        <p:nvSpPr>
          <p:cNvPr id="12" name="TextBox 12"/>
          <p:cNvSpPr txBox="1"/>
          <p:nvPr/>
        </p:nvSpPr>
        <p:spPr>
          <a:xfrm>
            <a:off x="5350272" y="2347714"/>
            <a:ext cx="116086" cy="269304"/>
          </a:xfrm>
          <a:prstGeom prst="rect">
            <a:avLst/>
          </a:prstGeom>
        </p:spPr>
        <p:txBody>
          <a:bodyPr wrap="square" lIns="0" tIns="0" rIns="0" bIns="0" rtlCol="0" anchor="t">
            <a:spAutoFit/>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pPr algn="ctr">
              <a:lnSpc>
                <a:spcPts val="2125"/>
              </a:lnSpc>
            </a:pPr>
            <a:r>
              <a:rPr lang="en-US" sz="2100">
                <a:solidFill>
                  <a:srgbClr val="3C3939"/>
                </a:solidFill>
                <a:latin typeface="Goudy Type"/>
                <a:ea typeface="Raleway"/>
                <a:cs typeface="Raleway"/>
                <a:sym typeface="Raleway"/>
              </a:rPr>
              <a:t>1</a:t>
            </a:r>
            <a:endParaRPr lang="en-US" sz="2100">
              <a:solidFill>
                <a:srgbClr val="3C3939"/>
              </a:solidFill>
              <a:latin typeface="Goudy Type"/>
              <a:ea typeface="Raleway"/>
              <a:cs typeface="Raleway"/>
            </a:endParaRPr>
          </a:p>
        </p:txBody>
      </p:sp>
      <p:sp>
        <p:nvSpPr>
          <p:cNvPr id="13" name="TextBox 13"/>
          <p:cNvSpPr txBox="1"/>
          <p:nvPr/>
        </p:nvSpPr>
        <p:spPr>
          <a:xfrm>
            <a:off x="5750737" y="2250024"/>
            <a:ext cx="3705358" cy="282129"/>
          </a:xfrm>
          <a:prstGeom prst="rect">
            <a:avLst/>
          </a:prstGeom>
        </p:spPr>
        <p:txBody>
          <a:bodyPr wrap="square" lIns="0" tIns="0" rIns="0" bIns="0" rtlCol="0" anchor="t">
            <a:spAutoFit/>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pPr algn="l">
              <a:lnSpc>
                <a:spcPts val="2208"/>
              </a:lnSpc>
            </a:pPr>
            <a:r>
              <a:rPr lang="en-US" sz="2000" b="1">
                <a:solidFill>
                  <a:srgbClr val="3C3939"/>
                </a:solidFill>
                <a:latin typeface="Goudy Type"/>
                <a:ea typeface="Raleway"/>
                <a:cs typeface="Raleway"/>
                <a:sym typeface="Raleway"/>
              </a:rPr>
              <a:t>What is Path Planning?</a:t>
            </a:r>
            <a:endParaRPr lang="en-US" sz="2000" b="1">
              <a:solidFill>
                <a:srgbClr val="3C3939"/>
              </a:solidFill>
              <a:latin typeface="Goudy Type"/>
              <a:ea typeface="Raleway"/>
              <a:cs typeface="Raleway"/>
            </a:endParaRPr>
          </a:p>
        </p:txBody>
      </p:sp>
      <p:sp>
        <p:nvSpPr>
          <p:cNvPr id="14" name="TextBox 14"/>
          <p:cNvSpPr txBox="1"/>
          <p:nvPr/>
        </p:nvSpPr>
        <p:spPr>
          <a:xfrm>
            <a:off x="5792490" y="2581969"/>
            <a:ext cx="5766594" cy="564257"/>
          </a:xfrm>
          <a:prstGeom prst="rect">
            <a:avLst/>
          </a:prstGeom>
        </p:spPr>
        <p:txBody>
          <a:bodyPr wrap="square" lIns="0" tIns="0" rIns="0" bIns="0" rtlCol="0" anchor="t">
            <a:spAutoFit/>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pPr>
              <a:lnSpc>
                <a:spcPts val="2249"/>
              </a:lnSpc>
            </a:pPr>
            <a:r>
              <a:rPr lang="en-US" sz="2000">
                <a:latin typeface="Goudy Old Style"/>
                <a:ea typeface="Roboto"/>
                <a:cs typeface="Roboto"/>
              </a:rPr>
              <a:t>Dynamic Navigation: Path planning enables units to navigate complex, changing environments efficiently.</a:t>
            </a:r>
          </a:p>
        </p:txBody>
      </p:sp>
      <p:grpSp>
        <p:nvGrpSpPr>
          <p:cNvPr id="15" name="Group 15"/>
          <p:cNvGrpSpPr/>
          <p:nvPr/>
        </p:nvGrpSpPr>
        <p:grpSpPr>
          <a:xfrm>
            <a:off x="5201741" y="3571297"/>
            <a:ext cx="413147" cy="413147"/>
            <a:chOff x="0" y="0"/>
            <a:chExt cx="826293" cy="826293"/>
          </a:xfrm>
        </p:grpSpPr>
        <p:sp>
          <p:nvSpPr>
            <p:cNvPr id="16" name="Freeform 16"/>
            <p:cNvSpPr/>
            <p:nvPr/>
          </p:nvSpPr>
          <p:spPr>
            <a:xfrm>
              <a:off x="6350" y="6350"/>
              <a:ext cx="813562" cy="813562"/>
            </a:xfrm>
            <a:custGeom>
              <a:avLst/>
              <a:gdLst/>
              <a:ahLst/>
              <a:cxnLst/>
              <a:rect l="l" t="t" r="r" b="b"/>
              <a:pathLst>
                <a:path w="813562" h="813562">
                  <a:moveTo>
                    <a:pt x="0" y="151892"/>
                  </a:moveTo>
                  <a:cubicBezTo>
                    <a:pt x="0" y="68072"/>
                    <a:pt x="68072" y="0"/>
                    <a:pt x="151892" y="0"/>
                  </a:cubicBezTo>
                  <a:lnTo>
                    <a:pt x="661670" y="0"/>
                  </a:lnTo>
                  <a:cubicBezTo>
                    <a:pt x="745617" y="0"/>
                    <a:pt x="813562" y="68072"/>
                    <a:pt x="813562" y="151892"/>
                  </a:cubicBezTo>
                  <a:lnTo>
                    <a:pt x="813562" y="661670"/>
                  </a:lnTo>
                  <a:cubicBezTo>
                    <a:pt x="813562" y="745617"/>
                    <a:pt x="745490" y="813562"/>
                    <a:pt x="661670" y="813562"/>
                  </a:cubicBezTo>
                  <a:lnTo>
                    <a:pt x="151892" y="813562"/>
                  </a:lnTo>
                  <a:cubicBezTo>
                    <a:pt x="68072" y="813562"/>
                    <a:pt x="0" y="745617"/>
                    <a:pt x="0" y="661670"/>
                  </a:cubicBezTo>
                  <a:close/>
                </a:path>
              </a:pathLst>
            </a:custGeom>
            <a:solidFill>
              <a:srgbClr val="E1E1EA"/>
            </a:solidFill>
          </p:spPr>
          <p:txBody>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endParaRPr lang="en-AU" sz="800"/>
            </a:p>
          </p:txBody>
        </p:sp>
        <p:sp>
          <p:nvSpPr>
            <p:cNvPr id="17" name="Freeform 17"/>
            <p:cNvSpPr/>
            <p:nvPr/>
          </p:nvSpPr>
          <p:spPr>
            <a:xfrm>
              <a:off x="0" y="0"/>
              <a:ext cx="826262" cy="826262"/>
            </a:xfrm>
            <a:custGeom>
              <a:avLst/>
              <a:gdLst/>
              <a:ahLst/>
              <a:cxnLst/>
              <a:rect l="l" t="t" r="r" b="b"/>
              <a:pathLst>
                <a:path w="826262" h="826262">
                  <a:moveTo>
                    <a:pt x="0" y="158242"/>
                  </a:moveTo>
                  <a:cubicBezTo>
                    <a:pt x="0" y="70866"/>
                    <a:pt x="70866" y="0"/>
                    <a:pt x="158242" y="0"/>
                  </a:cubicBezTo>
                  <a:lnTo>
                    <a:pt x="668020" y="0"/>
                  </a:lnTo>
                  <a:lnTo>
                    <a:pt x="668020" y="6350"/>
                  </a:lnTo>
                  <a:lnTo>
                    <a:pt x="668020" y="0"/>
                  </a:lnTo>
                  <a:lnTo>
                    <a:pt x="668020" y="6350"/>
                  </a:lnTo>
                  <a:lnTo>
                    <a:pt x="668020" y="0"/>
                  </a:lnTo>
                  <a:cubicBezTo>
                    <a:pt x="755396" y="0"/>
                    <a:pt x="826262" y="70866"/>
                    <a:pt x="826262" y="158242"/>
                  </a:cubicBezTo>
                  <a:lnTo>
                    <a:pt x="819912" y="158242"/>
                  </a:lnTo>
                  <a:lnTo>
                    <a:pt x="826262" y="158242"/>
                  </a:lnTo>
                  <a:lnTo>
                    <a:pt x="826262" y="668020"/>
                  </a:lnTo>
                  <a:lnTo>
                    <a:pt x="819912" y="668020"/>
                  </a:lnTo>
                  <a:lnTo>
                    <a:pt x="826262" y="668020"/>
                  </a:lnTo>
                  <a:cubicBezTo>
                    <a:pt x="826262" y="755396"/>
                    <a:pt x="755396" y="826262"/>
                    <a:pt x="668020" y="826262"/>
                  </a:cubicBezTo>
                  <a:lnTo>
                    <a:pt x="668020" y="819912"/>
                  </a:lnTo>
                  <a:lnTo>
                    <a:pt x="668020" y="826262"/>
                  </a:lnTo>
                  <a:lnTo>
                    <a:pt x="158242" y="826262"/>
                  </a:lnTo>
                  <a:lnTo>
                    <a:pt x="158242" y="819912"/>
                  </a:lnTo>
                  <a:lnTo>
                    <a:pt x="158242" y="826262"/>
                  </a:lnTo>
                  <a:cubicBezTo>
                    <a:pt x="70866" y="826262"/>
                    <a:pt x="0" y="755396"/>
                    <a:pt x="0" y="668020"/>
                  </a:cubicBezTo>
                  <a:lnTo>
                    <a:pt x="0" y="158242"/>
                  </a:lnTo>
                  <a:lnTo>
                    <a:pt x="6350" y="158242"/>
                  </a:lnTo>
                  <a:lnTo>
                    <a:pt x="0" y="158242"/>
                  </a:lnTo>
                  <a:moveTo>
                    <a:pt x="12700" y="158242"/>
                  </a:moveTo>
                  <a:lnTo>
                    <a:pt x="12700" y="668020"/>
                  </a:lnTo>
                  <a:lnTo>
                    <a:pt x="6350" y="668020"/>
                  </a:lnTo>
                  <a:lnTo>
                    <a:pt x="12700" y="668020"/>
                  </a:lnTo>
                  <a:cubicBezTo>
                    <a:pt x="12700" y="748411"/>
                    <a:pt x="77851" y="813562"/>
                    <a:pt x="158242" y="813562"/>
                  </a:cubicBezTo>
                  <a:lnTo>
                    <a:pt x="668020" y="813562"/>
                  </a:lnTo>
                  <a:cubicBezTo>
                    <a:pt x="748411" y="813562"/>
                    <a:pt x="813562" y="748411"/>
                    <a:pt x="813562" y="668020"/>
                  </a:cubicBezTo>
                  <a:lnTo>
                    <a:pt x="813562" y="158242"/>
                  </a:lnTo>
                  <a:cubicBezTo>
                    <a:pt x="813562" y="77851"/>
                    <a:pt x="748411" y="12700"/>
                    <a:pt x="668020" y="12700"/>
                  </a:cubicBezTo>
                  <a:lnTo>
                    <a:pt x="158242" y="12700"/>
                  </a:lnTo>
                  <a:lnTo>
                    <a:pt x="158242" y="6350"/>
                  </a:lnTo>
                  <a:lnTo>
                    <a:pt x="158242" y="12700"/>
                  </a:lnTo>
                  <a:cubicBezTo>
                    <a:pt x="77851" y="12700"/>
                    <a:pt x="12700" y="77851"/>
                    <a:pt x="12700" y="158242"/>
                  </a:cubicBezTo>
                  <a:close/>
                </a:path>
              </a:pathLst>
            </a:custGeom>
            <a:solidFill>
              <a:srgbClr val="C7C7D0"/>
            </a:solidFill>
          </p:spPr>
          <p:txBody>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endParaRPr lang="en-AU" sz="800"/>
            </a:p>
          </p:txBody>
        </p:sp>
      </p:grpSp>
      <p:sp>
        <p:nvSpPr>
          <p:cNvPr id="18" name="TextBox 18"/>
          <p:cNvSpPr txBox="1"/>
          <p:nvPr/>
        </p:nvSpPr>
        <p:spPr>
          <a:xfrm>
            <a:off x="5337671" y="3673990"/>
            <a:ext cx="141287" cy="269304"/>
          </a:xfrm>
          <a:prstGeom prst="rect">
            <a:avLst/>
          </a:prstGeom>
        </p:spPr>
        <p:txBody>
          <a:bodyPr wrap="square" lIns="0" tIns="0" rIns="0" bIns="0" rtlCol="0" anchor="t">
            <a:spAutoFit/>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pPr algn="ctr">
              <a:lnSpc>
                <a:spcPts val="2125"/>
              </a:lnSpc>
            </a:pPr>
            <a:r>
              <a:rPr lang="en-US" sz="2100">
                <a:solidFill>
                  <a:srgbClr val="3C3939"/>
                </a:solidFill>
                <a:latin typeface="Goudy Type"/>
                <a:ea typeface="Raleway"/>
                <a:cs typeface="Raleway"/>
                <a:sym typeface="Raleway"/>
              </a:rPr>
              <a:t>2</a:t>
            </a:r>
            <a:endParaRPr lang="en-US" sz="2100">
              <a:solidFill>
                <a:srgbClr val="3C3939"/>
              </a:solidFill>
              <a:latin typeface="Goudy Type"/>
              <a:ea typeface="Raleway"/>
              <a:cs typeface="Raleway"/>
            </a:endParaRPr>
          </a:p>
        </p:txBody>
      </p:sp>
      <p:sp>
        <p:nvSpPr>
          <p:cNvPr id="19" name="TextBox 19"/>
          <p:cNvSpPr txBox="1"/>
          <p:nvPr/>
        </p:nvSpPr>
        <p:spPr>
          <a:xfrm>
            <a:off x="5749157" y="3596481"/>
            <a:ext cx="2633365" cy="282129"/>
          </a:xfrm>
          <a:prstGeom prst="rect">
            <a:avLst/>
          </a:prstGeom>
        </p:spPr>
        <p:txBody>
          <a:bodyPr wrap="square" lIns="0" tIns="0" rIns="0" bIns="0" rtlCol="0" anchor="t">
            <a:spAutoFit/>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pPr algn="l">
              <a:lnSpc>
                <a:spcPts val="2208"/>
              </a:lnSpc>
            </a:pPr>
            <a:r>
              <a:rPr lang="en-US" sz="2000" b="1">
                <a:solidFill>
                  <a:srgbClr val="3C3939"/>
                </a:solidFill>
                <a:latin typeface="Goudy Type"/>
                <a:ea typeface="Raleway"/>
                <a:cs typeface="Raleway"/>
                <a:sym typeface="Raleway"/>
              </a:rPr>
              <a:t>Why is it important?</a:t>
            </a:r>
            <a:endParaRPr lang="en-US" sz="2000" b="1">
              <a:solidFill>
                <a:srgbClr val="3C3939"/>
              </a:solidFill>
              <a:latin typeface="Goudy Type"/>
              <a:ea typeface="Raleway"/>
              <a:cs typeface="Raleway"/>
            </a:endParaRPr>
          </a:p>
        </p:txBody>
      </p:sp>
      <p:sp>
        <p:nvSpPr>
          <p:cNvPr id="20" name="TextBox 20"/>
          <p:cNvSpPr txBox="1"/>
          <p:nvPr/>
        </p:nvSpPr>
        <p:spPr>
          <a:xfrm>
            <a:off x="5749157" y="3945241"/>
            <a:ext cx="5766594" cy="846386"/>
          </a:xfrm>
          <a:prstGeom prst="rect">
            <a:avLst/>
          </a:prstGeom>
        </p:spPr>
        <p:txBody>
          <a:bodyPr wrap="square" lIns="0" tIns="0" rIns="0" bIns="0" rtlCol="0" anchor="t">
            <a:spAutoFit/>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pPr algn="l">
              <a:lnSpc>
                <a:spcPts val="2249"/>
              </a:lnSpc>
            </a:pPr>
            <a:r>
              <a:rPr lang="en-US" sz="2000">
                <a:solidFill>
                  <a:srgbClr val="3C3939"/>
                </a:solidFill>
                <a:latin typeface="Goudy Old Style"/>
                <a:ea typeface="Roboto"/>
                <a:cs typeface="Roboto"/>
                <a:sym typeface="Roboto"/>
              </a:rPr>
              <a:t>In RTS games, agents (e.g., soldiers) need to navigate complex and dynamic environments quickly and efficiently. </a:t>
            </a:r>
            <a:endParaRPr lang="en-US" sz="2000">
              <a:solidFill>
                <a:srgbClr val="3C3939"/>
              </a:solidFill>
              <a:latin typeface="Goudy Old Style"/>
              <a:ea typeface="Roboto"/>
              <a:cs typeface="Roboto"/>
            </a:endParaRPr>
          </a:p>
        </p:txBody>
      </p:sp>
      <p:grpSp>
        <p:nvGrpSpPr>
          <p:cNvPr id="21" name="Group 21"/>
          <p:cNvGrpSpPr/>
          <p:nvPr/>
        </p:nvGrpSpPr>
        <p:grpSpPr>
          <a:xfrm>
            <a:off x="5201741" y="4899415"/>
            <a:ext cx="413147" cy="413147"/>
            <a:chOff x="0" y="0"/>
            <a:chExt cx="826293" cy="826293"/>
          </a:xfrm>
        </p:grpSpPr>
        <p:sp>
          <p:nvSpPr>
            <p:cNvPr id="22" name="Freeform 22"/>
            <p:cNvSpPr/>
            <p:nvPr/>
          </p:nvSpPr>
          <p:spPr>
            <a:xfrm>
              <a:off x="6350" y="6350"/>
              <a:ext cx="813562" cy="813562"/>
            </a:xfrm>
            <a:custGeom>
              <a:avLst/>
              <a:gdLst/>
              <a:ahLst/>
              <a:cxnLst/>
              <a:rect l="l" t="t" r="r" b="b"/>
              <a:pathLst>
                <a:path w="813562" h="813562">
                  <a:moveTo>
                    <a:pt x="0" y="151892"/>
                  </a:moveTo>
                  <a:cubicBezTo>
                    <a:pt x="0" y="68072"/>
                    <a:pt x="68072" y="0"/>
                    <a:pt x="151892" y="0"/>
                  </a:cubicBezTo>
                  <a:lnTo>
                    <a:pt x="661670" y="0"/>
                  </a:lnTo>
                  <a:cubicBezTo>
                    <a:pt x="745617" y="0"/>
                    <a:pt x="813562" y="68072"/>
                    <a:pt x="813562" y="151892"/>
                  </a:cubicBezTo>
                  <a:lnTo>
                    <a:pt x="813562" y="661670"/>
                  </a:lnTo>
                  <a:cubicBezTo>
                    <a:pt x="813562" y="745617"/>
                    <a:pt x="745490" y="813562"/>
                    <a:pt x="661670" y="813562"/>
                  </a:cubicBezTo>
                  <a:lnTo>
                    <a:pt x="151892" y="813562"/>
                  </a:lnTo>
                  <a:cubicBezTo>
                    <a:pt x="68072" y="813562"/>
                    <a:pt x="0" y="745617"/>
                    <a:pt x="0" y="661670"/>
                  </a:cubicBezTo>
                  <a:close/>
                </a:path>
              </a:pathLst>
            </a:custGeom>
            <a:solidFill>
              <a:srgbClr val="E1E1EA"/>
            </a:solidFill>
          </p:spPr>
          <p:txBody>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endParaRPr lang="en-AU" sz="800"/>
            </a:p>
          </p:txBody>
        </p:sp>
        <p:sp>
          <p:nvSpPr>
            <p:cNvPr id="23" name="Freeform 23"/>
            <p:cNvSpPr/>
            <p:nvPr/>
          </p:nvSpPr>
          <p:spPr>
            <a:xfrm>
              <a:off x="0" y="0"/>
              <a:ext cx="826262" cy="826262"/>
            </a:xfrm>
            <a:custGeom>
              <a:avLst/>
              <a:gdLst/>
              <a:ahLst/>
              <a:cxnLst/>
              <a:rect l="l" t="t" r="r" b="b"/>
              <a:pathLst>
                <a:path w="826262" h="826262">
                  <a:moveTo>
                    <a:pt x="0" y="158242"/>
                  </a:moveTo>
                  <a:cubicBezTo>
                    <a:pt x="0" y="70866"/>
                    <a:pt x="70866" y="0"/>
                    <a:pt x="158242" y="0"/>
                  </a:cubicBezTo>
                  <a:lnTo>
                    <a:pt x="668020" y="0"/>
                  </a:lnTo>
                  <a:lnTo>
                    <a:pt x="668020" y="6350"/>
                  </a:lnTo>
                  <a:lnTo>
                    <a:pt x="668020" y="0"/>
                  </a:lnTo>
                  <a:lnTo>
                    <a:pt x="668020" y="6350"/>
                  </a:lnTo>
                  <a:lnTo>
                    <a:pt x="668020" y="0"/>
                  </a:lnTo>
                  <a:cubicBezTo>
                    <a:pt x="755396" y="0"/>
                    <a:pt x="826262" y="70866"/>
                    <a:pt x="826262" y="158242"/>
                  </a:cubicBezTo>
                  <a:lnTo>
                    <a:pt x="819912" y="158242"/>
                  </a:lnTo>
                  <a:lnTo>
                    <a:pt x="826262" y="158242"/>
                  </a:lnTo>
                  <a:lnTo>
                    <a:pt x="826262" y="668020"/>
                  </a:lnTo>
                  <a:lnTo>
                    <a:pt x="819912" y="668020"/>
                  </a:lnTo>
                  <a:lnTo>
                    <a:pt x="826262" y="668020"/>
                  </a:lnTo>
                  <a:cubicBezTo>
                    <a:pt x="826262" y="755396"/>
                    <a:pt x="755396" y="826262"/>
                    <a:pt x="668020" y="826262"/>
                  </a:cubicBezTo>
                  <a:lnTo>
                    <a:pt x="668020" y="819912"/>
                  </a:lnTo>
                  <a:lnTo>
                    <a:pt x="668020" y="826262"/>
                  </a:lnTo>
                  <a:lnTo>
                    <a:pt x="158242" y="826262"/>
                  </a:lnTo>
                  <a:lnTo>
                    <a:pt x="158242" y="819912"/>
                  </a:lnTo>
                  <a:lnTo>
                    <a:pt x="158242" y="826262"/>
                  </a:lnTo>
                  <a:cubicBezTo>
                    <a:pt x="70866" y="826262"/>
                    <a:pt x="0" y="755396"/>
                    <a:pt x="0" y="668020"/>
                  </a:cubicBezTo>
                  <a:lnTo>
                    <a:pt x="0" y="158242"/>
                  </a:lnTo>
                  <a:lnTo>
                    <a:pt x="6350" y="158242"/>
                  </a:lnTo>
                  <a:lnTo>
                    <a:pt x="0" y="158242"/>
                  </a:lnTo>
                  <a:moveTo>
                    <a:pt x="12700" y="158242"/>
                  </a:moveTo>
                  <a:lnTo>
                    <a:pt x="12700" y="668020"/>
                  </a:lnTo>
                  <a:lnTo>
                    <a:pt x="6350" y="668020"/>
                  </a:lnTo>
                  <a:lnTo>
                    <a:pt x="12700" y="668020"/>
                  </a:lnTo>
                  <a:cubicBezTo>
                    <a:pt x="12700" y="748411"/>
                    <a:pt x="77851" y="813562"/>
                    <a:pt x="158242" y="813562"/>
                  </a:cubicBezTo>
                  <a:lnTo>
                    <a:pt x="668020" y="813562"/>
                  </a:lnTo>
                  <a:cubicBezTo>
                    <a:pt x="748411" y="813562"/>
                    <a:pt x="813562" y="748411"/>
                    <a:pt x="813562" y="668020"/>
                  </a:cubicBezTo>
                  <a:lnTo>
                    <a:pt x="813562" y="158242"/>
                  </a:lnTo>
                  <a:cubicBezTo>
                    <a:pt x="813562" y="77851"/>
                    <a:pt x="748411" y="12700"/>
                    <a:pt x="668020" y="12700"/>
                  </a:cubicBezTo>
                  <a:lnTo>
                    <a:pt x="158242" y="12700"/>
                  </a:lnTo>
                  <a:lnTo>
                    <a:pt x="158242" y="6350"/>
                  </a:lnTo>
                  <a:lnTo>
                    <a:pt x="158242" y="12700"/>
                  </a:lnTo>
                  <a:cubicBezTo>
                    <a:pt x="77851" y="12700"/>
                    <a:pt x="12700" y="77851"/>
                    <a:pt x="12700" y="158242"/>
                  </a:cubicBezTo>
                  <a:close/>
                </a:path>
              </a:pathLst>
            </a:custGeom>
            <a:solidFill>
              <a:srgbClr val="C7C7D0"/>
            </a:solidFill>
          </p:spPr>
          <p:txBody>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endParaRPr lang="en-AU" sz="800"/>
            </a:p>
          </p:txBody>
        </p:sp>
      </p:grpSp>
      <p:sp>
        <p:nvSpPr>
          <p:cNvPr id="24" name="TextBox 24"/>
          <p:cNvSpPr txBox="1"/>
          <p:nvPr/>
        </p:nvSpPr>
        <p:spPr>
          <a:xfrm>
            <a:off x="5335877" y="4963814"/>
            <a:ext cx="144859" cy="269304"/>
          </a:xfrm>
          <a:prstGeom prst="rect">
            <a:avLst/>
          </a:prstGeom>
        </p:spPr>
        <p:txBody>
          <a:bodyPr wrap="square" lIns="0" tIns="0" rIns="0" bIns="0" rtlCol="0" anchor="t">
            <a:spAutoFit/>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pPr algn="ctr">
              <a:lnSpc>
                <a:spcPts val="2125"/>
              </a:lnSpc>
            </a:pPr>
            <a:r>
              <a:rPr lang="en-US" sz="2100">
                <a:solidFill>
                  <a:srgbClr val="3C3939"/>
                </a:solidFill>
                <a:latin typeface="Goudy Type"/>
                <a:ea typeface="Raleway"/>
                <a:cs typeface="Raleway"/>
                <a:sym typeface="Raleway"/>
              </a:rPr>
              <a:t>3</a:t>
            </a:r>
            <a:endParaRPr lang="en-US" sz="2100">
              <a:solidFill>
                <a:srgbClr val="3C3939"/>
              </a:solidFill>
              <a:latin typeface="Goudy Type"/>
              <a:ea typeface="Raleway"/>
              <a:cs typeface="Raleway"/>
            </a:endParaRPr>
          </a:p>
        </p:txBody>
      </p:sp>
      <p:sp>
        <p:nvSpPr>
          <p:cNvPr id="25" name="TextBox 25"/>
          <p:cNvSpPr txBox="1"/>
          <p:nvPr/>
        </p:nvSpPr>
        <p:spPr>
          <a:xfrm>
            <a:off x="5790910" y="4901802"/>
            <a:ext cx="3250427" cy="265970"/>
          </a:xfrm>
          <a:prstGeom prst="rect">
            <a:avLst/>
          </a:prstGeom>
        </p:spPr>
        <p:txBody>
          <a:bodyPr wrap="square" lIns="0" tIns="0" rIns="0" bIns="0" rtlCol="0" anchor="t">
            <a:spAutoFit/>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pPr algn="l">
              <a:lnSpc>
                <a:spcPts val="2208"/>
              </a:lnSpc>
            </a:pPr>
            <a:r>
              <a:rPr lang="en-US" sz="1750" b="1">
                <a:solidFill>
                  <a:srgbClr val="3C3939"/>
                </a:solidFill>
                <a:latin typeface="Goudy Type"/>
                <a:ea typeface="Raleway"/>
                <a:cs typeface="Raleway"/>
                <a:sym typeface="Raleway"/>
              </a:rPr>
              <a:t>Real-Time Decision Making</a:t>
            </a:r>
            <a:endParaRPr lang="en-US" sz="1750" b="1">
              <a:solidFill>
                <a:srgbClr val="3C3939"/>
              </a:solidFill>
              <a:latin typeface="Goudy Type"/>
              <a:ea typeface="Raleway"/>
              <a:cs typeface="Raleway"/>
            </a:endParaRPr>
          </a:p>
        </p:txBody>
      </p:sp>
      <p:sp>
        <p:nvSpPr>
          <p:cNvPr id="26" name="TextBox 26"/>
          <p:cNvSpPr txBox="1"/>
          <p:nvPr/>
        </p:nvSpPr>
        <p:spPr>
          <a:xfrm>
            <a:off x="5790910" y="5160752"/>
            <a:ext cx="6528594" cy="846386"/>
          </a:xfrm>
          <a:prstGeom prst="rect">
            <a:avLst/>
          </a:prstGeom>
        </p:spPr>
        <p:txBody>
          <a:bodyPr wrap="square" lIns="0" tIns="0" rIns="0" bIns="0" rtlCol="0" anchor="t">
            <a:spAutoFit/>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pPr algn="l">
              <a:lnSpc>
                <a:spcPts val="2249"/>
              </a:lnSpc>
            </a:pPr>
            <a:r>
              <a:rPr lang="en-US" sz="2000">
                <a:solidFill>
                  <a:srgbClr val="3C3939"/>
                </a:solidFill>
                <a:latin typeface="Goudy Old Style"/>
                <a:ea typeface="Roboto"/>
                <a:cs typeface="Roboto"/>
                <a:sym typeface="Roboto"/>
              </a:rPr>
              <a:t>Real-time responsiveness, multiple agents, dynamic obstacles, and ensuring the pathfinding method scales well for large numbers of units.</a:t>
            </a:r>
            <a:endParaRPr lang="en-US" sz="2000">
              <a:solidFill>
                <a:srgbClr val="3C3939"/>
              </a:solidFill>
              <a:latin typeface="Goudy Old Style"/>
              <a:ea typeface="Roboto"/>
              <a:cs typeface="Roboto"/>
            </a:endParaRPr>
          </a:p>
        </p:txBody>
      </p:sp>
      <p:sp>
        <p:nvSpPr>
          <p:cNvPr id="27" name="TextBox 27"/>
          <p:cNvSpPr txBox="1"/>
          <p:nvPr/>
        </p:nvSpPr>
        <p:spPr>
          <a:xfrm>
            <a:off x="6096259" y="6072306"/>
            <a:ext cx="4843923" cy="785426"/>
          </a:xfrm>
          <a:prstGeom prst="rect">
            <a:avLst/>
          </a:prstGeom>
        </p:spPr>
        <p:txBody>
          <a:bodyPr wrap="square" lIns="0" tIns="0" rIns="0" bIns="0" rtlCol="0" anchor="t">
            <a:spAutoFit/>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pPr algn="ctr">
              <a:lnSpc>
                <a:spcPts val="1999"/>
              </a:lnSpc>
            </a:pPr>
            <a:r>
              <a:rPr lang="en-US" sz="1650" spc="15">
                <a:solidFill>
                  <a:srgbClr val="00B050"/>
                </a:solidFill>
                <a:latin typeface="Goudy Type"/>
                <a:ea typeface="TT Rounds Condensed"/>
                <a:cs typeface="TT Rounds Condensed"/>
                <a:sym typeface="TT Rounds Condensed"/>
              </a:rPr>
              <a:t>The BVP Path Planner is designed to address these challenges, providing a smooth and realistic movement for agents.</a:t>
            </a:r>
            <a:endParaRPr lang="en-US" sz="1650" spc="15">
              <a:solidFill>
                <a:srgbClr val="00B050"/>
              </a:solidFill>
              <a:latin typeface="Goudy Type"/>
              <a:ea typeface="TT Rounds Condensed"/>
              <a:cs typeface="TT Rounds Condensed"/>
            </a:endParaRPr>
          </a:p>
        </p:txBody>
      </p:sp>
      <p:sp>
        <p:nvSpPr>
          <p:cNvPr id="28" name="Freeform 28" descr="Annotated Warcraft 2 screen captured show tile edges"/>
          <p:cNvSpPr/>
          <p:nvPr/>
        </p:nvSpPr>
        <p:spPr>
          <a:xfrm>
            <a:off x="605034" y="263275"/>
            <a:ext cx="3361933" cy="2521449"/>
          </a:xfrm>
          <a:custGeom>
            <a:avLst/>
            <a:gdLst/>
            <a:ahLst/>
            <a:cxnLst/>
            <a:rect l="l" t="t" r="r" b="b"/>
            <a:pathLst>
              <a:path w="5042899" h="3782174">
                <a:moveTo>
                  <a:pt x="0" y="0"/>
                </a:moveTo>
                <a:lnTo>
                  <a:pt x="5042899" y="0"/>
                </a:lnTo>
                <a:lnTo>
                  <a:pt x="5042899" y="3782174"/>
                </a:lnTo>
                <a:lnTo>
                  <a:pt x="0" y="3782174"/>
                </a:lnTo>
                <a:lnTo>
                  <a:pt x="0" y="0"/>
                </a:lnTo>
                <a:close/>
              </a:path>
            </a:pathLst>
          </a:custGeom>
          <a:blipFill>
            <a:blip r:embed="rId3"/>
            <a:stretch>
              <a:fillRect/>
            </a:stretch>
          </a:blipFill>
        </p:spPr>
        <p:txBody>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endParaRPr lang="en-AU" sz="800"/>
          </a:p>
        </p:txBody>
      </p:sp>
      <p:sp>
        <p:nvSpPr>
          <p:cNvPr id="29" name="Freeform 29" descr="Annotated StarCraft screen captured show tile edges"/>
          <p:cNvSpPr/>
          <p:nvPr/>
        </p:nvSpPr>
        <p:spPr>
          <a:xfrm>
            <a:off x="605033" y="1876188"/>
            <a:ext cx="3361933" cy="2521450"/>
          </a:xfrm>
          <a:custGeom>
            <a:avLst/>
            <a:gdLst/>
            <a:ahLst/>
            <a:cxnLst/>
            <a:rect l="l" t="t" r="r" b="b"/>
            <a:pathLst>
              <a:path w="5042900" h="3782175">
                <a:moveTo>
                  <a:pt x="0" y="0"/>
                </a:moveTo>
                <a:lnTo>
                  <a:pt x="5042900" y="0"/>
                </a:lnTo>
                <a:lnTo>
                  <a:pt x="5042900" y="3782175"/>
                </a:lnTo>
                <a:lnTo>
                  <a:pt x="0" y="3782175"/>
                </a:lnTo>
                <a:lnTo>
                  <a:pt x="0" y="0"/>
                </a:lnTo>
                <a:close/>
              </a:path>
            </a:pathLst>
          </a:custGeom>
          <a:blipFill>
            <a:blip r:embed="rId4"/>
            <a:stretch>
              <a:fillRect/>
            </a:stretch>
          </a:blipFill>
        </p:spPr>
        <p:txBody>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endParaRPr lang="en-AU" sz="800"/>
          </a:p>
        </p:txBody>
      </p:sp>
      <p:sp>
        <p:nvSpPr>
          <p:cNvPr id="30" name="TextBox 30"/>
          <p:cNvSpPr txBox="1"/>
          <p:nvPr/>
        </p:nvSpPr>
        <p:spPr>
          <a:xfrm>
            <a:off x="665994" y="2950054"/>
            <a:ext cx="3240014" cy="1041906"/>
          </a:xfrm>
          <a:prstGeom prst="rect">
            <a:avLst/>
          </a:prstGeom>
        </p:spPr>
        <p:txBody>
          <a:bodyPr wrap="square" lIns="0" tIns="0" rIns="0" bIns="0" rtlCol="0" anchor="t">
            <a:spAutoFit/>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pPr algn="ctr">
              <a:lnSpc>
                <a:spcPts val="1999"/>
              </a:lnSpc>
            </a:pPr>
            <a:r>
              <a:rPr lang="en-US" sz="1666" spc="15">
                <a:solidFill>
                  <a:srgbClr val="FFFFFF"/>
                </a:solidFill>
                <a:latin typeface="TT Rounds Condensed"/>
                <a:ea typeface="TT Rounds Condensed"/>
                <a:cs typeface="TT Rounds Condensed"/>
                <a:sym typeface="TT Rounds Condensed"/>
              </a:rPr>
              <a:t>Path Planning in Star craft: Where the green isometric shapes were passable while the red ones were not.</a:t>
            </a:r>
          </a:p>
        </p:txBody>
      </p:sp>
      <p:pic>
        <p:nvPicPr>
          <p:cNvPr id="1026" name="Picture 2" descr="undefined">
            <a:extLst>
              <a:ext uri="{FF2B5EF4-FFF2-40B4-BE49-F238E27FC236}">
                <a16:creationId xmlns:a16="http://schemas.microsoft.com/office/drawing/2014/main" id="{9BF04A16-143B-3E61-00FF-C9B7F9783F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9942" y="3230205"/>
            <a:ext cx="5324482" cy="2767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82875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down)">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300"/>
                                        <p:tgtEl>
                                          <p:spTgt spid="1026"/>
                                        </p:tgtEl>
                                      </p:cBhvr>
                                    </p:animEffect>
                                    <p:anim calcmode="lin" valueType="num">
                                      <p:cBhvr>
                                        <p:cTn id="22" dur="300" fill="hold"/>
                                        <p:tgtEl>
                                          <p:spTgt spid="1026"/>
                                        </p:tgtEl>
                                        <p:attrNameLst>
                                          <p:attrName>ppt_x</p:attrName>
                                        </p:attrNameLst>
                                      </p:cBhvr>
                                      <p:tavLst>
                                        <p:tav tm="0">
                                          <p:val>
                                            <p:strVal val="#ppt_x"/>
                                          </p:val>
                                        </p:tav>
                                        <p:tav tm="100000">
                                          <p:val>
                                            <p:strVal val="#ppt_x"/>
                                          </p:val>
                                        </p:tav>
                                      </p:tavLst>
                                    </p:anim>
                                    <p:anim calcmode="lin" valueType="num">
                                      <p:cBhvr>
                                        <p:cTn id="23" dur="3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xit" presetSubtype="4" fill="hold" nodeType="clickEffect">
                                  <p:stCondLst>
                                    <p:cond delay="0"/>
                                  </p:stCondLst>
                                  <p:childTnLst>
                                    <p:anim calcmode="lin" valueType="num">
                                      <p:cBhvr additive="base">
                                        <p:cTn id="27" dur="300"/>
                                        <p:tgtEl>
                                          <p:spTgt spid="1026"/>
                                        </p:tgtEl>
                                        <p:attrNameLst>
                                          <p:attrName>ppt_x</p:attrName>
                                        </p:attrNameLst>
                                      </p:cBhvr>
                                      <p:tavLst>
                                        <p:tav tm="0">
                                          <p:val>
                                            <p:strVal val="ppt_x"/>
                                          </p:val>
                                        </p:tav>
                                        <p:tav tm="100000">
                                          <p:val>
                                            <p:strVal val="ppt_x"/>
                                          </p:val>
                                        </p:tav>
                                      </p:tavLst>
                                    </p:anim>
                                    <p:anim calcmode="lin" valueType="num">
                                      <p:cBhvr additive="base">
                                        <p:cTn id="28" dur="300"/>
                                        <p:tgtEl>
                                          <p:spTgt spid="1026"/>
                                        </p:tgtEl>
                                        <p:attrNameLst>
                                          <p:attrName>ppt_y</p:attrName>
                                        </p:attrNameLst>
                                      </p:cBhvr>
                                      <p:tavLst>
                                        <p:tav tm="0">
                                          <p:val>
                                            <p:strVal val="ppt_y"/>
                                          </p:val>
                                        </p:tav>
                                        <p:tav tm="100000">
                                          <p:val>
                                            <p:strVal val="1+ppt_h/2"/>
                                          </p:val>
                                        </p:tav>
                                      </p:tavLst>
                                    </p:anim>
                                    <p:set>
                                      <p:cBhvr>
                                        <p:cTn id="29" dur="1" fill="hold">
                                          <p:stCondLst>
                                            <p:cond delay="299"/>
                                          </p:stCondLst>
                                        </p:cTn>
                                        <p:tgtEl>
                                          <p:spTgt spid="102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barn(inVertical)">
                                      <p:cBhvr>
                                        <p:cTn id="34" dur="500"/>
                                        <p:tgtEl>
                                          <p:spTgt spid="29"/>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grpId="1" nodeType="clickEffect">
                                  <p:stCondLst>
                                    <p:cond delay="0"/>
                                  </p:stCondLst>
                                  <p:childTnLst>
                                    <p:animMotion origin="layout" path="M 2.77556E-17 2.59259E-6 L 2.77556E-17 0.33148 " pathEditMode="relative" rAng="0" ptsTypes="AA">
                                      <p:cBhvr>
                                        <p:cTn id="38" dur="1400" fill="hold"/>
                                        <p:tgtEl>
                                          <p:spTgt spid="29"/>
                                        </p:tgtEl>
                                        <p:attrNameLst>
                                          <p:attrName>ppt_x</p:attrName>
                                          <p:attrName>ppt_y</p:attrName>
                                        </p:attrNameLst>
                                      </p:cBhvr>
                                      <p:rCtr x="0" y="16574"/>
                                    </p:animMotion>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p:cTn id="43" dur="250" fill="hold"/>
                                        <p:tgtEl>
                                          <p:spTgt spid="30"/>
                                        </p:tgtEl>
                                        <p:attrNameLst>
                                          <p:attrName>ppt_w</p:attrName>
                                        </p:attrNameLst>
                                      </p:cBhvr>
                                      <p:tavLst>
                                        <p:tav tm="0">
                                          <p:val>
                                            <p:fltVal val="0"/>
                                          </p:val>
                                        </p:tav>
                                        <p:tav tm="100000">
                                          <p:val>
                                            <p:strVal val="#ppt_w"/>
                                          </p:val>
                                        </p:tav>
                                      </p:tavLst>
                                    </p:anim>
                                    <p:anim calcmode="lin" valueType="num">
                                      <p:cBhvr>
                                        <p:cTn id="44" dur="250" fill="hold"/>
                                        <p:tgtEl>
                                          <p:spTgt spid="30"/>
                                        </p:tgtEl>
                                        <p:attrNameLst>
                                          <p:attrName>ppt_h</p:attrName>
                                        </p:attrNameLst>
                                      </p:cBhvr>
                                      <p:tavLst>
                                        <p:tav tm="0">
                                          <p:val>
                                            <p:fltVal val="0"/>
                                          </p:val>
                                        </p:tav>
                                        <p:tav tm="100000">
                                          <p:val>
                                            <p:strVal val="#ppt_h"/>
                                          </p:val>
                                        </p:tav>
                                      </p:tavLst>
                                    </p:anim>
                                    <p:animEffect transition="in" filter="fade">
                                      <p:cBhvr>
                                        <p:cTn id="45" dur="250"/>
                                        <p:tgtEl>
                                          <p:spTgt spid="30"/>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barn(inVertical)">
                                      <p:cBhvr>
                                        <p:cTn id="48" dur="500"/>
                                        <p:tgtEl>
                                          <p:spTgt spid="28"/>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wipe(down)">
                                      <p:cBhvr>
                                        <p:cTn id="53" dur="500"/>
                                        <p:tgtEl>
                                          <p:spTgt spid="18"/>
                                        </p:tgtEl>
                                      </p:cBhvr>
                                    </p:animEffect>
                                  </p:childTnLst>
                                </p:cTn>
                              </p:par>
                              <p:par>
                                <p:cTn id="54" presetID="22" presetClass="entr" presetSubtype="4" fill="hold"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wipe(down)">
                                      <p:cBhvr>
                                        <p:cTn id="56" dur="500"/>
                                        <p:tgtEl>
                                          <p:spTgt spid="15"/>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down)">
                                      <p:cBhvr>
                                        <p:cTn id="59" dur="500"/>
                                        <p:tgtEl>
                                          <p:spTgt spid="19"/>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wipe(down)">
                                      <p:cBhvr>
                                        <p:cTn id="62" dur="500"/>
                                        <p:tgtEl>
                                          <p:spTgt spid="2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wipe(down)">
                                      <p:cBhvr>
                                        <p:cTn id="67" dur="500"/>
                                        <p:tgtEl>
                                          <p:spTgt spid="24"/>
                                        </p:tgtEl>
                                      </p:cBhvr>
                                    </p:animEffect>
                                  </p:childTnLst>
                                </p:cTn>
                              </p:par>
                              <p:par>
                                <p:cTn id="68" presetID="22" presetClass="entr" presetSubtype="4" fill="hold" nodeType="with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wipe(down)">
                                      <p:cBhvr>
                                        <p:cTn id="70" dur="500"/>
                                        <p:tgtEl>
                                          <p:spTgt spid="21"/>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wipe(down)">
                                      <p:cBhvr>
                                        <p:cTn id="73" dur="500"/>
                                        <p:tgtEl>
                                          <p:spTgt spid="25"/>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wipe(down)">
                                      <p:cBhvr>
                                        <p:cTn id="76" dur="500"/>
                                        <p:tgtEl>
                                          <p:spTgt spid="26"/>
                                        </p:tgtEl>
                                      </p:cBhvr>
                                    </p:animEffect>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grpId="0" nodeType="clickEffect">
                                  <p:stCondLst>
                                    <p:cond delay="0"/>
                                  </p:stCondLst>
                                  <p:iterate type="lt">
                                    <p:tmPct val="0"/>
                                  </p:iterate>
                                  <p:childTnLst>
                                    <p:set>
                                      <p:cBhvr>
                                        <p:cTn id="80" dur="1" fill="hold">
                                          <p:stCondLst>
                                            <p:cond delay="0"/>
                                          </p:stCondLst>
                                        </p:cTn>
                                        <p:tgtEl>
                                          <p:spTgt spid="27"/>
                                        </p:tgtEl>
                                        <p:attrNameLst>
                                          <p:attrName>style.visibility</p:attrName>
                                        </p:attrNameLst>
                                      </p:cBhvr>
                                      <p:to>
                                        <p:strVal val="visible"/>
                                      </p:to>
                                    </p:set>
                                    <p:animEffect transition="in" filter="fade">
                                      <p:cBhvr>
                                        <p:cTn id="81" dur="200"/>
                                        <p:tgtEl>
                                          <p:spTgt spid="27"/>
                                        </p:tgtEl>
                                      </p:cBhvr>
                                    </p:animEffect>
                                    <p:anim calcmode="lin" valueType="num">
                                      <p:cBhvr>
                                        <p:cTn id="82" dur="200" fill="hold"/>
                                        <p:tgtEl>
                                          <p:spTgt spid="27"/>
                                        </p:tgtEl>
                                        <p:attrNameLst>
                                          <p:attrName>ppt_x</p:attrName>
                                        </p:attrNameLst>
                                      </p:cBhvr>
                                      <p:tavLst>
                                        <p:tav tm="0">
                                          <p:val>
                                            <p:strVal val="#ppt_x"/>
                                          </p:val>
                                        </p:tav>
                                        <p:tav tm="100000">
                                          <p:val>
                                            <p:strVal val="#ppt_x"/>
                                          </p:val>
                                        </p:tav>
                                      </p:tavLst>
                                    </p:anim>
                                    <p:anim calcmode="lin" valueType="num">
                                      <p:cBhvr>
                                        <p:cTn id="83" dur="2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16" presetClass="emph" presetSubtype="0" fill="hold" grpId="1" nodeType="clickEffect">
                                  <p:stCondLst>
                                    <p:cond delay="0"/>
                                  </p:stCondLst>
                                  <p:iterate type="lt">
                                    <p:tmPct val="4000"/>
                                  </p:iterate>
                                  <p:childTnLst>
                                    <p:set>
                                      <p:cBhvr override="childStyle">
                                        <p:cTn id="87" dur="400" fill="hold"/>
                                        <p:tgtEl>
                                          <p:spTgt spid="27"/>
                                        </p:tgtEl>
                                        <p:attrNameLst>
                                          <p:attrName>style.color</p:attrName>
                                        </p:attrNameLst>
                                      </p:cBhvr>
                                      <p:to>
                                        <p:clrVal>
                                          <a:schemeClr val="accent2"/>
                                        </p:clrVal>
                                      </p:to>
                                    </p:set>
                                    <p:set>
                                      <p:cBhvr>
                                        <p:cTn id="88" dur="400" fill="hold"/>
                                        <p:tgtEl>
                                          <p:spTgt spid="27"/>
                                        </p:tgtEl>
                                        <p:attrNameLst>
                                          <p:attrName>fillcolor</p:attrName>
                                        </p:attrNameLst>
                                      </p:cBhvr>
                                      <p:to>
                                        <p:clrVal>
                                          <a:schemeClr val="accent2"/>
                                        </p:clrVal>
                                      </p:to>
                                    </p:set>
                                    <p:set>
                                      <p:cBhvr>
                                        <p:cTn id="89" dur="400" fill="hold"/>
                                        <p:tgtEl>
                                          <p:spTgt spid="2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8" grpId="0"/>
      <p:bldP spid="19" grpId="0"/>
      <p:bldP spid="20" grpId="0"/>
      <p:bldP spid="24" grpId="0"/>
      <p:bldP spid="25" grpId="0"/>
      <p:bldP spid="26" grpId="0"/>
      <p:bldP spid="27" grpId="0"/>
      <p:bldP spid="27" grpId="1"/>
      <p:bldP spid="28" grpId="0" animBg="1"/>
      <p:bldP spid="29" grpId="0" animBg="1"/>
      <p:bldP spid="29" grpId="1" animBg="1"/>
      <p:bldP spid="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2192000" cy="6858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txBody>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endParaRPr lang="en-AU" sz="800"/>
            </a:p>
          </p:txBody>
        </p:sp>
      </p:grpSp>
      <p:grpSp>
        <p:nvGrpSpPr>
          <p:cNvPr id="4" name="Group 4"/>
          <p:cNvGrpSpPr/>
          <p:nvPr/>
        </p:nvGrpSpPr>
        <p:grpSpPr>
          <a:xfrm>
            <a:off x="0" y="0"/>
            <a:ext cx="12192000" cy="6858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chemeClr val="bg2"/>
            </a:solidFill>
          </p:spPr>
          <p:txBody>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endParaRPr lang="en-AU" sz="800"/>
            </a:p>
          </p:txBody>
        </p:sp>
      </p:grpSp>
      <p:sp>
        <p:nvSpPr>
          <p:cNvPr id="7" name="TextBox 7"/>
          <p:cNvSpPr txBox="1"/>
          <p:nvPr/>
        </p:nvSpPr>
        <p:spPr>
          <a:xfrm>
            <a:off x="2808121" y="238679"/>
            <a:ext cx="7268807" cy="551433"/>
          </a:xfrm>
          <a:prstGeom prst="rect">
            <a:avLst/>
          </a:prstGeom>
        </p:spPr>
        <p:txBody>
          <a:bodyPr wrap="square" lIns="0" tIns="0" rIns="0" bIns="0" rtlCol="0" anchor="t">
            <a:spAutoFit/>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pPr algn="l">
              <a:lnSpc>
                <a:spcPts val="4334"/>
              </a:lnSpc>
            </a:pPr>
            <a:r>
              <a:rPr lang="en-US" sz="3600" b="1">
                <a:solidFill>
                  <a:srgbClr val="1B1B27"/>
                </a:solidFill>
                <a:latin typeface="Goudy Old Style"/>
                <a:ea typeface="Raleway"/>
                <a:cs typeface="Raleway"/>
                <a:sym typeface="Raleway"/>
              </a:rPr>
              <a:t>BVP Path Planner Overview</a:t>
            </a:r>
            <a:endParaRPr lang="en-US" sz="3600" b="1">
              <a:solidFill>
                <a:srgbClr val="1B1B27"/>
              </a:solidFill>
              <a:latin typeface="Goudy Old Style"/>
              <a:ea typeface="Raleway"/>
              <a:cs typeface="Raleway"/>
            </a:endParaRPr>
          </a:p>
        </p:txBody>
      </p:sp>
      <p:grpSp>
        <p:nvGrpSpPr>
          <p:cNvPr id="8" name="Group 8"/>
          <p:cNvGrpSpPr/>
          <p:nvPr/>
        </p:nvGrpSpPr>
        <p:grpSpPr>
          <a:xfrm>
            <a:off x="430690" y="809017"/>
            <a:ext cx="19050" cy="4264620"/>
            <a:chOff x="0" y="0"/>
            <a:chExt cx="38100" cy="8529240"/>
          </a:xfrm>
        </p:grpSpPr>
        <p:sp>
          <p:nvSpPr>
            <p:cNvPr id="9" name="Freeform 9"/>
            <p:cNvSpPr/>
            <p:nvPr/>
          </p:nvSpPr>
          <p:spPr>
            <a:xfrm>
              <a:off x="0" y="0"/>
              <a:ext cx="38100" cy="8529193"/>
            </a:xfrm>
            <a:custGeom>
              <a:avLst/>
              <a:gdLst/>
              <a:ahLst/>
              <a:cxnLst/>
              <a:rect l="l" t="t" r="r" b="b"/>
              <a:pathLst>
                <a:path w="38100" h="8529193">
                  <a:moveTo>
                    <a:pt x="0" y="19050"/>
                  </a:moveTo>
                  <a:cubicBezTo>
                    <a:pt x="0" y="8509"/>
                    <a:pt x="8509" y="0"/>
                    <a:pt x="19050" y="0"/>
                  </a:cubicBezTo>
                  <a:cubicBezTo>
                    <a:pt x="29591" y="0"/>
                    <a:pt x="38100" y="8509"/>
                    <a:pt x="38100" y="19050"/>
                  </a:cubicBezTo>
                  <a:lnTo>
                    <a:pt x="38100" y="8510143"/>
                  </a:lnTo>
                  <a:cubicBezTo>
                    <a:pt x="38100" y="8520685"/>
                    <a:pt x="29591" y="8529193"/>
                    <a:pt x="19050" y="8529193"/>
                  </a:cubicBezTo>
                  <a:cubicBezTo>
                    <a:pt x="8509" y="8529193"/>
                    <a:pt x="0" y="8520685"/>
                    <a:pt x="0" y="8510143"/>
                  </a:cubicBezTo>
                  <a:close/>
                </a:path>
              </a:pathLst>
            </a:custGeom>
            <a:solidFill>
              <a:srgbClr val="C7C7D0"/>
            </a:solidFill>
          </p:spPr>
          <p:txBody>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endParaRPr lang="en-AU" sz="800"/>
            </a:p>
          </p:txBody>
        </p:sp>
      </p:grpSp>
      <p:grpSp>
        <p:nvGrpSpPr>
          <p:cNvPr id="10" name="Group 10"/>
          <p:cNvGrpSpPr/>
          <p:nvPr/>
        </p:nvGrpSpPr>
        <p:grpSpPr>
          <a:xfrm>
            <a:off x="620397" y="1197955"/>
            <a:ext cx="619819" cy="19050"/>
            <a:chOff x="0" y="0"/>
            <a:chExt cx="1239638" cy="38100"/>
          </a:xfrm>
        </p:grpSpPr>
        <p:sp>
          <p:nvSpPr>
            <p:cNvPr id="11" name="Freeform 11"/>
            <p:cNvSpPr/>
            <p:nvPr/>
          </p:nvSpPr>
          <p:spPr>
            <a:xfrm>
              <a:off x="0" y="0"/>
              <a:ext cx="1239647" cy="38100"/>
            </a:xfrm>
            <a:custGeom>
              <a:avLst/>
              <a:gdLst/>
              <a:ahLst/>
              <a:cxnLst/>
              <a:rect l="l" t="t" r="r" b="b"/>
              <a:pathLst>
                <a:path w="1239647" h="38100">
                  <a:moveTo>
                    <a:pt x="0" y="19050"/>
                  </a:moveTo>
                  <a:cubicBezTo>
                    <a:pt x="0" y="8509"/>
                    <a:pt x="8509" y="0"/>
                    <a:pt x="19050" y="0"/>
                  </a:cubicBezTo>
                  <a:lnTo>
                    <a:pt x="1220597" y="0"/>
                  </a:lnTo>
                  <a:cubicBezTo>
                    <a:pt x="1231138" y="0"/>
                    <a:pt x="1239647" y="8509"/>
                    <a:pt x="1239647" y="19050"/>
                  </a:cubicBezTo>
                  <a:cubicBezTo>
                    <a:pt x="1239647" y="29591"/>
                    <a:pt x="1231138" y="38100"/>
                    <a:pt x="1220597" y="38100"/>
                  </a:cubicBezTo>
                  <a:lnTo>
                    <a:pt x="19050" y="38100"/>
                  </a:lnTo>
                  <a:cubicBezTo>
                    <a:pt x="8509" y="38100"/>
                    <a:pt x="0" y="29591"/>
                    <a:pt x="0" y="19050"/>
                  </a:cubicBezTo>
                  <a:close/>
                </a:path>
              </a:pathLst>
            </a:custGeom>
            <a:solidFill>
              <a:srgbClr val="C7C7D0"/>
            </a:solidFill>
          </p:spPr>
          <p:txBody>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endParaRPr lang="en-AU" sz="800"/>
            </a:p>
          </p:txBody>
        </p:sp>
      </p:grpSp>
      <p:grpSp>
        <p:nvGrpSpPr>
          <p:cNvPr id="12" name="Group 12"/>
          <p:cNvGrpSpPr/>
          <p:nvPr/>
        </p:nvGrpSpPr>
        <p:grpSpPr>
          <a:xfrm>
            <a:off x="237808" y="1005074"/>
            <a:ext cx="404813" cy="404813"/>
            <a:chOff x="0" y="0"/>
            <a:chExt cx="809625" cy="809625"/>
          </a:xfrm>
        </p:grpSpPr>
        <p:sp>
          <p:nvSpPr>
            <p:cNvPr id="13" name="Freeform 13"/>
            <p:cNvSpPr/>
            <p:nvPr/>
          </p:nvSpPr>
          <p:spPr>
            <a:xfrm>
              <a:off x="6350" y="6350"/>
              <a:ext cx="796925" cy="796925"/>
            </a:xfrm>
            <a:custGeom>
              <a:avLst/>
              <a:gdLst/>
              <a:ahLst/>
              <a:cxnLst/>
              <a:rect l="l" t="t" r="r" b="b"/>
              <a:pathLst>
                <a:path w="796925" h="796925">
                  <a:moveTo>
                    <a:pt x="0" y="148717"/>
                  </a:moveTo>
                  <a:cubicBezTo>
                    <a:pt x="0" y="66548"/>
                    <a:pt x="66548" y="0"/>
                    <a:pt x="148717" y="0"/>
                  </a:cubicBezTo>
                  <a:lnTo>
                    <a:pt x="648208" y="0"/>
                  </a:lnTo>
                  <a:cubicBezTo>
                    <a:pt x="730377" y="0"/>
                    <a:pt x="796925" y="66548"/>
                    <a:pt x="796925" y="148717"/>
                  </a:cubicBezTo>
                  <a:lnTo>
                    <a:pt x="796925" y="648208"/>
                  </a:lnTo>
                  <a:cubicBezTo>
                    <a:pt x="796925" y="730377"/>
                    <a:pt x="730377" y="796925"/>
                    <a:pt x="648208" y="796925"/>
                  </a:cubicBezTo>
                  <a:lnTo>
                    <a:pt x="148717" y="796925"/>
                  </a:lnTo>
                  <a:cubicBezTo>
                    <a:pt x="66548" y="796925"/>
                    <a:pt x="0" y="730377"/>
                    <a:pt x="0" y="648208"/>
                  </a:cubicBezTo>
                  <a:close/>
                </a:path>
              </a:pathLst>
            </a:custGeom>
            <a:solidFill>
              <a:srgbClr val="E1E1EA"/>
            </a:solidFill>
          </p:spPr>
          <p:txBody>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endParaRPr lang="en-AU" sz="800"/>
            </a:p>
          </p:txBody>
        </p:sp>
        <p:sp>
          <p:nvSpPr>
            <p:cNvPr id="14" name="Freeform 14"/>
            <p:cNvSpPr/>
            <p:nvPr/>
          </p:nvSpPr>
          <p:spPr>
            <a:xfrm>
              <a:off x="0" y="0"/>
              <a:ext cx="809625" cy="809625"/>
            </a:xfrm>
            <a:custGeom>
              <a:avLst/>
              <a:gdLst/>
              <a:ahLst/>
              <a:cxnLst/>
              <a:rect l="l" t="t" r="r" b="b"/>
              <a:pathLst>
                <a:path w="809625" h="809625">
                  <a:moveTo>
                    <a:pt x="0" y="155067"/>
                  </a:moveTo>
                  <a:cubicBezTo>
                    <a:pt x="0" y="69469"/>
                    <a:pt x="69469" y="0"/>
                    <a:pt x="155067" y="0"/>
                  </a:cubicBezTo>
                  <a:lnTo>
                    <a:pt x="654558" y="0"/>
                  </a:lnTo>
                  <a:lnTo>
                    <a:pt x="654558" y="6350"/>
                  </a:lnTo>
                  <a:lnTo>
                    <a:pt x="654558" y="0"/>
                  </a:lnTo>
                  <a:cubicBezTo>
                    <a:pt x="740283" y="0"/>
                    <a:pt x="809625" y="69469"/>
                    <a:pt x="809625" y="155067"/>
                  </a:cubicBezTo>
                  <a:lnTo>
                    <a:pt x="803275" y="155067"/>
                  </a:lnTo>
                  <a:lnTo>
                    <a:pt x="809625" y="155067"/>
                  </a:lnTo>
                  <a:lnTo>
                    <a:pt x="809625" y="654558"/>
                  </a:lnTo>
                  <a:lnTo>
                    <a:pt x="803275" y="654558"/>
                  </a:lnTo>
                  <a:lnTo>
                    <a:pt x="809625" y="654558"/>
                  </a:lnTo>
                  <a:cubicBezTo>
                    <a:pt x="809625" y="740283"/>
                    <a:pt x="740156" y="809625"/>
                    <a:pt x="654558" y="809625"/>
                  </a:cubicBezTo>
                  <a:lnTo>
                    <a:pt x="654558" y="803275"/>
                  </a:lnTo>
                  <a:lnTo>
                    <a:pt x="654558" y="809625"/>
                  </a:lnTo>
                  <a:lnTo>
                    <a:pt x="155067" y="809625"/>
                  </a:lnTo>
                  <a:lnTo>
                    <a:pt x="155067" y="803275"/>
                  </a:lnTo>
                  <a:lnTo>
                    <a:pt x="155067" y="809625"/>
                  </a:lnTo>
                  <a:cubicBezTo>
                    <a:pt x="69469" y="809625"/>
                    <a:pt x="0" y="740156"/>
                    <a:pt x="0" y="654558"/>
                  </a:cubicBezTo>
                  <a:lnTo>
                    <a:pt x="0" y="155067"/>
                  </a:lnTo>
                  <a:lnTo>
                    <a:pt x="6350" y="155067"/>
                  </a:lnTo>
                  <a:lnTo>
                    <a:pt x="0" y="155067"/>
                  </a:lnTo>
                  <a:moveTo>
                    <a:pt x="12700" y="155067"/>
                  </a:moveTo>
                  <a:lnTo>
                    <a:pt x="12700" y="654558"/>
                  </a:lnTo>
                  <a:lnTo>
                    <a:pt x="6350" y="654558"/>
                  </a:lnTo>
                  <a:lnTo>
                    <a:pt x="12700" y="654558"/>
                  </a:lnTo>
                  <a:cubicBezTo>
                    <a:pt x="12700" y="733171"/>
                    <a:pt x="76454" y="796925"/>
                    <a:pt x="155067" y="796925"/>
                  </a:cubicBezTo>
                  <a:lnTo>
                    <a:pt x="654558" y="796925"/>
                  </a:lnTo>
                  <a:cubicBezTo>
                    <a:pt x="733171" y="796925"/>
                    <a:pt x="796925" y="733171"/>
                    <a:pt x="796925" y="654558"/>
                  </a:cubicBezTo>
                  <a:lnTo>
                    <a:pt x="796925" y="155067"/>
                  </a:lnTo>
                  <a:cubicBezTo>
                    <a:pt x="796925" y="76454"/>
                    <a:pt x="733171" y="12700"/>
                    <a:pt x="654558" y="12700"/>
                  </a:cubicBezTo>
                  <a:lnTo>
                    <a:pt x="155067" y="12700"/>
                  </a:lnTo>
                  <a:lnTo>
                    <a:pt x="155067" y="6350"/>
                  </a:lnTo>
                  <a:lnTo>
                    <a:pt x="155067" y="12700"/>
                  </a:lnTo>
                  <a:cubicBezTo>
                    <a:pt x="76454" y="12700"/>
                    <a:pt x="12700" y="76454"/>
                    <a:pt x="12700" y="155067"/>
                  </a:cubicBezTo>
                  <a:close/>
                </a:path>
              </a:pathLst>
            </a:custGeom>
            <a:solidFill>
              <a:srgbClr val="C7C7D0"/>
            </a:solidFill>
          </p:spPr>
          <p:txBody>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endParaRPr lang="en-AU" sz="800"/>
            </a:p>
          </p:txBody>
        </p:sp>
      </p:grpSp>
      <p:sp>
        <p:nvSpPr>
          <p:cNvPr id="15" name="TextBox 15"/>
          <p:cNvSpPr txBox="1"/>
          <p:nvPr/>
        </p:nvSpPr>
        <p:spPr>
          <a:xfrm>
            <a:off x="1414245" y="966973"/>
            <a:ext cx="4427755" cy="282129"/>
          </a:xfrm>
          <a:prstGeom prst="rect">
            <a:avLst/>
          </a:prstGeom>
        </p:spPr>
        <p:txBody>
          <a:bodyPr wrap="square" lIns="0" tIns="0" rIns="0" bIns="0" rtlCol="0" anchor="t">
            <a:spAutoFit/>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pPr algn="l">
              <a:lnSpc>
                <a:spcPts val="2167"/>
              </a:lnSpc>
            </a:pPr>
            <a:r>
              <a:rPr lang="en-US" sz="2000" b="1">
                <a:solidFill>
                  <a:srgbClr val="3C3939"/>
                </a:solidFill>
                <a:latin typeface="Goudy Type"/>
                <a:ea typeface="Raleway Bold"/>
                <a:cs typeface="Raleway Bold"/>
                <a:sym typeface="Raleway Bold"/>
              </a:rPr>
              <a:t>Potential Field Creation</a:t>
            </a:r>
            <a:endParaRPr lang="en-US" sz="2000" b="1">
              <a:solidFill>
                <a:srgbClr val="3C3939"/>
              </a:solidFill>
              <a:latin typeface="Goudy Type"/>
              <a:ea typeface="Raleway Bold"/>
              <a:cs typeface="Raleway Bold"/>
            </a:endParaRPr>
          </a:p>
        </p:txBody>
      </p:sp>
      <p:sp>
        <p:nvSpPr>
          <p:cNvPr id="16" name="TextBox 16"/>
          <p:cNvSpPr txBox="1"/>
          <p:nvPr/>
        </p:nvSpPr>
        <p:spPr>
          <a:xfrm>
            <a:off x="1349454" y="1214905"/>
            <a:ext cx="10737876" cy="2905860"/>
          </a:xfrm>
          <a:prstGeom prst="rect">
            <a:avLst/>
          </a:prstGeom>
        </p:spPr>
        <p:txBody>
          <a:bodyPr wrap="square" lIns="0" tIns="0" rIns="0" bIns="0" rtlCol="0" anchor="t">
            <a:spAutoFit/>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pPr marL="207010" lvl="1" indent="-103505" algn="l">
              <a:lnSpc>
                <a:spcPts val="2208"/>
              </a:lnSpc>
              <a:buFont typeface="Arial"/>
              <a:buChar char="•"/>
            </a:pPr>
            <a:r>
              <a:rPr lang="en-US" sz="1600">
                <a:solidFill>
                  <a:srgbClr val="3C3939"/>
                </a:solidFill>
                <a:latin typeface="Goudy Old Style"/>
                <a:ea typeface="Roboto"/>
                <a:cs typeface="Roboto"/>
                <a:sym typeface="Roboto"/>
              </a:rPr>
              <a:t>The BVP Path Planner uses potential fields to guide agents. Obstacles generate high-potential regions, goals generate low-potential regions.</a:t>
            </a:r>
            <a:endParaRPr lang="en-US" sz="1600">
              <a:solidFill>
                <a:srgbClr val="3C3939"/>
              </a:solidFill>
              <a:latin typeface="Goudy Old Style"/>
              <a:ea typeface="Roboto"/>
              <a:cs typeface="Roboto"/>
            </a:endParaRPr>
          </a:p>
          <a:p>
            <a:pPr marL="207010" lvl="1" indent="-103505" algn="l">
              <a:lnSpc>
                <a:spcPts val="2208"/>
              </a:lnSpc>
              <a:buFont typeface="Arial"/>
              <a:buChar char="•"/>
            </a:pPr>
            <a:r>
              <a:rPr lang="en-US" sz="1600">
                <a:solidFill>
                  <a:srgbClr val="3C3939"/>
                </a:solidFill>
                <a:latin typeface="Goudy Old Style"/>
                <a:ea typeface="Roboto"/>
                <a:cs typeface="Roboto"/>
                <a:sym typeface="Roboto"/>
              </a:rPr>
              <a:t>Agents follow the gradient of the potential field, moving smoothly toward goals while avoiding obstacles.</a:t>
            </a:r>
            <a:endParaRPr lang="en-US" sz="1600">
              <a:solidFill>
                <a:srgbClr val="3C3939"/>
              </a:solidFill>
              <a:latin typeface="Goudy Old Style"/>
              <a:ea typeface="Roboto"/>
              <a:cs typeface="Roboto"/>
            </a:endParaRPr>
          </a:p>
          <a:p>
            <a:pPr marL="207010" lvl="1" indent="-103505" algn="l">
              <a:lnSpc>
                <a:spcPts val="2208"/>
              </a:lnSpc>
            </a:pPr>
            <a:r>
              <a:rPr lang="en-US" sz="1600">
                <a:solidFill>
                  <a:srgbClr val="000000"/>
                </a:solidFill>
                <a:latin typeface="Goudy Old Style"/>
                <a:ea typeface="Roboto"/>
                <a:cs typeface="Roboto"/>
                <a:sym typeface="Roboto"/>
              </a:rPr>
              <a:t>	∇²p(r)=</a:t>
            </a:r>
            <a:r>
              <a:rPr lang="en-US" sz="1600" err="1">
                <a:solidFill>
                  <a:srgbClr val="000000"/>
                </a:solidFill>
                <a:latin typeface="Goudy Old Style"/>
                <a:ea typeface="Roboto"/>
                <a:cs typeface="Roboto"/>
                <a:sym typeface="Roboto"/>
              </a:rPr>
              <a:t>εv</a:t>
            </a:r>
            <a:r>
              <a:rPr lang="en-US" sz="1600">
                <a:solidFill>
                  <a:srgbClr val="000000"/>
                </a:solidFill>
                <a:latin typeface="Goudy Old Style"/>
                <a:ea typeface="Roboto"/>
                <a:cs typeface="Roboto"/>
                <a:sym typeface="Roboto"/>
              </a:rPr>
              <a:t>⋅∇p(r) : The </a:t>
            </a:r>
            <a:r>
              <a:rPr lang="en-US" sz="1600" b="1">
                <a:solidFill>
                  <a:srgbClr val="000000"/>
                </a:solidFill>
                <a:latin typeface="Goudy Old Style"/>
                <a:ea typeface="Roboto Bold"/>
                <a:cs typeface="Roboto Bold"/>
                <a:sym typeface="Roboto Bold"/>
              </a:rPr>
              <a:t>Poisson equation.</a:t>
            </a:r>
            <a:endParaRPr lang="en-US" sz="1600" b="1">
              <a:solidFill>
                <a:srgbClr val="000000"/>
              </a:solidFill>
              <a:latin typeface="Goudy Old Style"/>
              <a:ea typeface="Roboto Bold"/>
              <a:cs typeface="Roboto Bold"/>
            </a:endParaRPr>
          </a:p>
          <a:p>
            <a:pPr marL="207010" lvl="1" indent="-103505" algn="l">
              <a:lnSpc>
                <a:spcPts val="1649"/>
              </a:lnSpc>
            </a:pPr>
            <a:endParaRPr lang="en-US" sz="1600" b="1">
              <a:solidFill>
                <a:srgbClr val="000000"/>
              </a:solidFill>
              <a:latin typeface="Goudy Old Style"/>
              <a:ea typeface="Roboto Bold"/>
              <a:cs typeface="Roboto Bold"/>
            </a:endParaRPr>
          </a:p>
          <a:p>
            <a:pPr marL="207010" lvl="1" indent="-103505" algn="l">
              <a:lnSpc>
                <a:spcPts val="1649"/>
              </a:lnSpc>
            </a:pPr>
            <a:r>
              <a:rPr lang="en-US" sz="1600" b="1" i="1">
                <a:solidFill>
                  <a:srgbClr val="000000"/>
                </a:solidFill>
                <a:latin typeface="Goudy Old Style"/>
                <a:ea typeface="Roboto Bold Italics"/>
                <a:cs typeface="Roboto Bold Italics"/>
                <a:sym typeface="Roboto Bold Italics"/>
              </a:rPr>
              <a:t>      Explanation</a:t>
            </a:r>
            <a:r>
              <a:rPr lang="en-US" sz="1600" i="1">
                <a:solidFill>
                  <a:srgbClr val="000000"/>
                </a:solidFill>
                <a:latin typeface="Goudy Old Style"/>
                <a:ea typeface="Roboto Italics"/>
                <a:cs typeface="Roboto Italics"/>
                <a:sym typeface="Roboto Italics"/>
              </a:rPr>
              <a:t>:</a:t>
            </a:r>
            <a:endParaRPr lang="en-US" sz="1600" i="1">
              <a:solidFill>
                <a:srgbClr val="000000"/>
              </a:solidFill>
              <a:latin typeface="Goudy Old Style"/>
              <a:ea typeface="Roboto Italics"/>
              <a:cs typeface="Roboto Italics"/>
            </a:endParaRPr>
          </a:p>
          <a:p>
            <a:pPr marL="588010" lvl="2" indent="-195580" algn="l">
              <a:lnSpc>
                <a:spcPts val="1649"/>
              </a:lnSpc>
              <a:buFont typeface="Arial"/>
              <a:buChar char="⚬"/>
            </a:pPr>
            <a:r>
              <a:rPr lang="en-US" sz="1600">
                <a:solidFill>
                  <a:srgbClr val="000000"/>
                </a:solidFill>
                <a:latin typeface="Goudy Old Style"/>
                <a:ea typeface="Roboto"/>
                <a:cs typeface="Roboto"/>
                <a:sym typeface="Roboto"/>
              </a:rPr>
              <a:t>∇²p(r): The Laplacian computes the gradient of the potential field, allowing agents to </a:t>
            </a:r>
            <a:endParaRPr lang="en-US" sz="1600">
              <a:solidFill>
                <a:srgbClr val="000000"/>
              </a:solidFill>
              <a:latin typeface="Goudy Old Style"/>
              <a:ea typeface="Roboto"/>
              <a:cs typeface="Roboto"/>
            </a:endParaRPr>
          </a:p>
          <a:p>
            <a:pPr marL="588010" lvl="2" indent="-195580" algn="l">
              <a:lnSpc>
                <a:spcPts val="1649"/>
              </a:lnSpc>
            </a:pPr>
            <a:r>
              <a:rPr lang="en-US" sz="1600">
                <a:solidFill>
                  <a:srgbClr val="000000"/>
                </a:solidFill>
                <a:latin typeface="Goudy Old Style"/>
                <a:ea typeface="Roboto"/>
                <a:cs typeface="Roboto"/>
                <a:sym typeface="Roboto"/>
              </a:rPr>
              <a:t>  move smoothly toward the goal.</a:t>
            </a:r>
            <a:endParaRPr lang="en-US" sz="1600">
              <a:solidFill>
                <a:srgbClr val="000000"/>
              </a:solidFill>
              <a:latin typeface="Goudy Old Style"/>
              <a:ea typeface="Roboto"/>
              <a:cs typeface="Roboto"/>
            </a:endParaRPr>
          </a:p>
          <a:p>
            <a:pPr marL="588010" lvl="2" indent="-195580" algn="l">
              <a:lnSpc>
                <a:spcPts val="1649"/>
              </a:lnSpc>
            </a:pPr>
            <a:endParaRPr lang="en-US" sz="1600">
              <a:solidFill>
                <a:srgbClr val="000000"/>
              </a:solidFill>
              <a:latin typeface="Goudy Old Style"/>
              <a:ea typeface="Roboto"/>
              <a:cs typeface="Roboto"/>
            </a:endParaRPr>
          </a:p>
          <a:p>
            <a:pPr marL="588010" lvl="2" indent="-195580" algn="l">
              <a:lnSpc>
                <a:spcPts val="1649"/>
              </a:lnSpc>
              <a:buFont typeface="Arial"/>
              <a:buChar char="⚬"/>
            </a:pPr>
            <a:r>
              <a:rPr lang="en-US" sz="1600" err="1">
                <a:solidFill>
                  <a:srgbClr val="000000"/>
                </a:solidFill>
                <a:latin typeface="Goudy Old Style"/>
                <a:ea typeface="Roboto"/>
                <a:cs typeface="Roboto"/>
                <a:sym typeface="Roboto"/>
              </a:rPr>
              <a:t>εv</a:t>
            </a:r>
            <a:r>
              <a:rPr lang="en-US" sz="1600">
                <a:solidFill>
                  <a:srgbClr val="000000"/>
                </a:solidFill>
                <a:latin typeface="Goudy Old Style"/>
                <a:ea typeface="Roboto"/>
                <a:cs typeface="Roboto"/>
                <a:sym typeface="Roboto"/>
              </a:rPr>
              <a:t>⋅∇p(r) : A small perturbation that steers agents away from obstacles.</a:t>
            </a:r>
            <a:endParaRPr lang="en-US" sz="1600">
              <a:solidFill>
                <a:srgbClr val="000000"/>
              </a:solidFill>
              <a:latin typeface="Goudy Old Style"/>
              <a:ea typeface="Roboto"/>
              <a:cs typeface="Roboto"/>
            </a:endParaRPr>
          </a:p>
          <a:p>
            <a:pPr marL="588010" lvl="2" indent="-195580" algn="l">
              <a:lnSpc>
                <a:spcPts val="2208"/>
              </a:lnSpc>
            </a:pPr>
            <a:endParaRPr lang="en-US" sz="1600">
              <a:solidFill>
                <a:srgbClr val="000000"/>
              </a:solidFill>
              <a:latin typeface="Goudy Old Style"/>
              <a:ea typeface="Roboto"/>
              <a:cs typeface="Roboto"/>
            </a:endParaRPr>
          </a:p>
          <a:p>
            <a:pPr marL="588010" lvl="2" indent="-195580" algn="l">
              <a:lnSpc>
                <a:spcPts val="2208"/>
              </a:lnSpc>
            </a:pPr>
            <a:endParaRPr lang="en-US" sz="1600">
              <a:solidFill>
                <a:srgbClr val="000000"/>
              </a:solidFill>
              <a:latin typeface="Goudy Old Style"/>
              <a:ea typeface="Roboto"/>
              <a:cs typeface="Roboto"/>
            </a:endParaRPr>
          </a:p>
        </p:txBody>
      </p:sp>
      <p:grpSp>
        <p:nvGrpSpPr>
          <p:cNvPr id="17" name="Group 17"/>
          <p:cNvGrpSpPr/>
          <p:nvPr/>
        </p:nvGrpSpPr>
        <p:grpSpPr>
          <a:xfrm>
            <a:off x="620397" y="3971324"/>
            <a:ext cx="619819" cy="19050"/>
            <a:chOff x="0" y="0"/>
            <a:chExt cx="1239638" cy="38100"/>
          </a:xfrm>
        </p:grpSpPr>
        <p:sp>
          <p:nvSpPr>
            <p:cNvPr id="18" name="Freeform 18"/>
            <p:cNvSpPr/>
            <p:nvPr/>
          </p:nvSpPr>
          <p:spPr>
            <a:xfrm>
              <a:off x="0" y="0"/>
              <a:ext cx="1239647" cy="38100"/>
            </a:xfrm>
            <a:custGeom>
              <a:avLst/>
              <a:gdLst/>
              <a:ahLst/>
              <a:cxnLst/>
              <a:rect l="l" t="t" r="r" b="b"/>
              <a:pathLst>
                <a:path w="1239647" h="38100">
                  <a:moveTo>
                    <a:pt x="0" y="19050"/>
                  </a:moveTo>
                  <a:cubicBezTo>
                    <a:pt x="0" y="8509"/>
                    <a:pt x="8509" y="0"/>
                    <a:pt x="19050" y="0"/>
                  </a:cubicBezTo>
                  <a:lnTo>
                    <a:pt x="1220597" y="0"/>
                  </a:lnTo>
                  <a:cubicBezTo>
                    <a:pt x="1231138" y="0"/>
                    <a:pt x="1239647" y="8509"/>
                    <a:pt x="1239647" y="19050"/>
                  </a:cubicBezTo>
                  <a:cubicBezTo>
                    <a:pt x="1239647" y="29591"/>
                    <a:pt x="1231138" y="38100"/>
                    <a:pt x="1220597" y="38100"/>
                  </a:cubicBezTo>
                  <a:lnTo>
                    <a:pt x="19050" y="38100"/>
                  </a:lnTo>
                  <a:cubicBezTo>
                    <a:pt x="8509" y="38100"/>
                    <a:pt x="0" y="29591"/>
                    <a:pt x="0" y="19050"/>
                  </a:cubicBezTo>
                  <a:close/>
                </a:path>
              </a:pathLst>
            </a:custGeom>
            <a:solidFill>
              <a:srgbClr val="C7C7D0"/>
            </a:solidFill>
          </p:spPr>
          <p:txBody>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endParaRPr lang="en-AU" sz="800"/>
            </a:p>
          </p:txBody>
        </p:sp>
      </p:grpSp>
      <p:grpSp>
        <p:nvGrpSpPr>
          <p:cNvPr id="19" name="Group 19"/>
          <p:cNvGrpSpPr/>
          <p:nvPr/>
        </p:nvGrpSpPr>
        <p:grpSpPr>
          <a:xfrm>
            <a:off x="237808" y="3778443"/>
            <a:ext cx="404813" cy="404813"/>
            <a:chOff x="0" y="0"/>
            <a:chExt cx="809625" cy="809625"/>
          </a:xfrm>
        </p:grpSpPr>
        <p:sp>
          <p:nvSpPr>
            <p:cNvPr id="20" name="Freeform 20"/>
            <p:cNvSpPr/>
            <p:nvPr/>
          </p:nvSpPr>
          <p:spPr>
            <a:xfrm>
              <a:off x="6350" y="6350"/>
              <a:ext cx="796925" cy="796925"/>
            </a:xfrm>
            <a:custGeom>
              <a:avLst/>
              <a:gdLst/>
              <a:ahLst/>
              <a:cxnLst/>
              <a:rect l="l" t="t" r="r" b="b"/>
              <a:pathLst>
                <a:path w="796925" h="796925">
                  <a:moveTo>
                    <a:pt x="0" y="148717"/>
                  </a:moveTo>
                  <a:cubicBezTo>
                    <a:pt x="0" y="66548"/>
                    <a:pt x="66548" y="0"/>
                    <a:pt x="148717" y="0"/>
                  </a:cubicBezTo>
                  <a:lnTo>
                    <a:pt x="648208" y="0"/>
                  </a:lnTo>
                  <a:cubicBezTo>
                    <a:pt x="730377" y="0"/>
                    <a:pt x="796925" y="66548"/>
                    <a:pt x="796925" y="148717"/>
                  </a:cubicBezTo>
                  <a:lnTo>
                    <a:pt x="796925" y="648208"/>
                  </a:lnTo>
                  <a:cubicBezTo>
                    <a:pt x="796925" y="730377"/>
                    <a:pt x="730377" y="796925"/>
                    <a:pt x="648208" y="796925"/>
                  </a:cubicBezTo>
                  <a:lnTo>
                    <a:pt x="148717" y="796925"/>
                  </a:lnTo>
                  <a:cubicBezTo>
                    <a:pt x="66548" y="796925"/>
                    <a:pt x="0" y="730377"/>
                    <a:pt x="0" y="648208"/>
                  </a:cubicBezTo>
                  <a:close/>
                </a:path>
              </a:pathLst>
            </a:custGeom>
            <a:solidFill>
              <a:srgbClr val="E1E1EA"/>
            </a:solidFill>
          </p:spPr>
          <p:txBody>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endParaRPr lang="en-AU" sz="800"/>
            </a:p>
          </p:txBody>
        </p:sp>
        <p:sp>
          <p:nvSpPr>
            <p:cNvPr id="21" name="Freeform 21"/>
            <p:cNvSpPr/>
            <p:nvPr/>
          </p:nvSpPr>
          <p:spPr>
            <a:xfrm>
              <a:off x="0" y="0"/>
              <a:ext cx="809625" cy="809625"/>
            </a:xfrm>
            <a:custGeom>
              <a:avLst/>
              <a:gdLst/>
              <a:ahLst/>
              <a:cxnLst/>
              <a:rect l="l" t="t" r="r" b="b"/>
              <a:pathLst>
                <a:path w="809625" h="809625">
                  <a:moveTo>
                    <a:pt x="0" y="155067"/>
                  </a:moveTo>
                  <a:cubicBezTo>
                    <a:pt x="0" y="69469"/>
                    <a:pt x="69469" y="0"/>
                    <a:pt x="155067" y="0"/>
                  </a:cubicBezTo>
                  <a:lnTo>
                    <a:pt x="654558" y="0"/>
                  </a:lnTo>
                  <a:lnTo>
                    <a:pt x="654558" y="6350"/>
                  </a:lnTo>
                  <a:lnTo>
                    <a:pt x="654558" y="0"/>
                  </a:lnTo>
                  <a:cubicBezTo>
                    <a:pt x="740283" y="0"/>
                    <a:pt x="809625" y="69469"/>
                    <a:pt x="809625" y="155067"/>
                  </a:cubicBezTo>
                  <a:lnTo>
                    <a:pt x="803275" y="155067"/>
                  </a:lnTo>
                  <a:lnTo>
                    <a:pt x="809625" y="155067"/>
                  </a:lnTo>
                  <a:lnTo>
                    <a:pt x="809625" y="654558"/>
                  </a:lnTo>
                  <a:lnTo>
                    <a:pt x="803275" y="654558"/>
                  </a:lnTo>
                  <a:lnTo>
                    <a:pt x="809625" y="654558"/>
                  </a:lnTo>
                  <a:cubicBezTo>
                    <a:pt x="809625" y="740283"/>
                    <a:pt x="740156" y="809625"/>
                    <a:pt x="654558" y="809625"/>
                  </a:cubicBezTo>
                  <a:lnTo>
                    <a:pt x="654558" y="803275"/>
                  </a:lnTo>
                  <a:lnTo>
                    <a:pt x="654558" y="809625"/>
                  </a:lnTo>
                  <a:lnTo>
                    <a:pt x="155067" y="809625"/>
                  </a:lnTo>
                  <a:lnTo>
                    <a:pt x="155067" y="803275"/>
                  </a:lnTo>
                  <a:lnTo>
                    <a:pt x="155067" y="809625"/>
                  </a:lnTo>
                  <a:cubicBezTo>
                    <a:pt x="69469" y="809625"/>
                    <a:pt x="0" y="740156"/>
                    <a:pt x="0" y="654558"/>
                  </a:cubicBezTo>
                  <a:lnTo>
                    <a:pt x="0" y="155067"/>
                  </a:lnTo>
                  <a:lnTo>
                    <a:pt x="6350" y="155067"/>
                  </a:lnTo>
                  <a:lnTo>
                    <a:pt x="0" y="155067"/>
                  </a:lnTo>
                  <a:moveTo>
                    <a:pt x="12700" y="155067"/>
                  </a:moveTo>
                  <a:lnTo>
                    <a:pt x="12700" y="654558"/>
                  </a:lnTo>
                  <a:lnTo>
                    <a:pt x="6350" y="654558"/>
                  </a:lnTo>
                  <a:lnTo>
                    <a:pt x="12700" y="654558"/>
                  </a:lnTo>
                  <a:cubicBezTo>
                    <a:pt x="12700" y="733171"/>
                    <a:pt x="76454" y="796925"/>
                    <a:pt x="155067" y="796925"/>
                  </a:cubicBezTo>
                  <a:lnTo>
                    <a:pt x="654558" y="796925"/>
                  </a:lnTo>
                  <a:cubicBezTo>
                    <a:pt x="733171" y="796925"/>
                    <a:pt x="796925" y="733171"/>
                    <a:pt x="796925" y="654558"/>
                  </a:cubicBezTo>
                  <a:lnTo>
                    <a:pt x="796925" y="155067"/>
                  </a:lnTo>
                  <a:cubicBezTo>
                    <a:pt x="796925" y="76454"/>
                    <a:pt x="733171" y="12700"/>
                    <a:pt x="654558" y="12700"/>
                  </a:cubicBezTo>
                  <a:lnTo>
                    <a:pt x="155067" y="12700"/>
                  </a:lnTo>
                  <a:lnTo>
                    <a:pt x="155067" y="6350"/>
                  </a:lnTo>
                  <a:lnTo>
                    <a:pt x="155067" y="12700"/>
                  </a:lnTo>
                  <a:cubicBezTo>
                    <a:pt x="76454" y="12700"/>
                    <a:pt x="12700" y="76454"/>
                    <a:pt x="12700" y="155067"/>
                  </a:cubicBezTo>
                  <a:close/>
                </a:path>
              </a:pathLst>
            </a:custGeom>
            <a:solidFill>
              <a:srgbClr val="C7C7D0"/>
            </a:solidFill>
          </p:spPr>
          <p:txBody>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endParaRPr lang="en-AU" sz="800"/>
            </a:p>
          </p:txBody>
        </p:sp>
      </p:grpSp>
      <p:sp>
        <p:nvSpPr>
          <p:cNvPr id="22" name="TextBox 22"/>
          <p:cNvSpPr txBox="1"/>
          <p:nvPr/>
        </p:nvSpPr>
        <p:spPr>
          <a:xfrm>
            <a:off x="370960" y="3879745"/>
            <a:ext cx="138410" cy="269304"/>
          </a:xfrm>
          <a:prstGeom prst="rect">
            <a:avLst/>
          </a:prstGeom>
        </p:spPr>
        <p:txBody>
          <a:bodyPr wrap="square" lIns="0" tIns="0" rIns="0" bIns="0" rtlCol="0" anchor="t">
            <a:spAutoFit/>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pPr algn="ctr">
              <a:lnSpc>
                <a:spcPts val="2083"/>
              </a:lnSpc>
            </a:pPr>
            <a:r>
              <a:rPr lang="en-US" sz="2083">
                <a:solidFill>
                  <a:srgbClr val="3C3939"/>
                </a:solidFill>
                <a:latin typeface="Raleway"/>
                <a:ea typeface="Raleway"/>
                <a:cs typeface="Raleway"/>
                <a:sym typeface="Raleway"/>
              </a:rPr>
              <a:t>2</a:t>
            </a:r>
          </a:p>
        </p:txBody>
      </p:sp>
      <p:sp>
        <p:nvSpPr>
          <p:cNvPr id="23" name="TextBox 23"/>
          <p:cNvSpPr txBox="1"/>
          <p:nvPr/>
        </p:nvSpPr>
        <p:spPr>
          <a:xfrm>
            <a:off x="1473875" y="3834949"/>
            <a:ext cx="2213768" cy="282129"/>
          </a:xfrm>
          <a:prstGeom prst="rect">
            <a:avLst/>
          </a:prstGeom>
        </p:spPr>
        <p:txBody>
          <a:bodyPr wrap="square" lIns="0" tIns="0" rIns="0" bIns="0" rtlCol="0" anchor="t">
            <a:spAutoFit/>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pPr algn="l">
              <a:lnSpc>
                <a:spcPts val="2167"/>
              </a:lnSpc>
            </a:pPr>
            <a:r>
              <a:rPr lang="en-US" sz="2000" b="1">
                <a:solidFill>
                  <a:srgbClr val="3C3939"/>
                </a:solidFill>
                <a:latin typeface="Goudy Type"/>
                <a:ea typeface="Raleway Bold"/>
                <a:cs typeface="Raleway Bold"/>
                <a:sym typeface="Raleway Bold"/>
              </a:rPr>
              <a:t>Gradient Descent</a:t>
            </a:r>
            <a:endParaRPr lang="en-US" sz="2000" b="1">
              <a:solidFill>
                <a:srgbClr val="3C3939"/>
              </a:solidFill>
              <a:latin typeface="Goudy Type"/>
              <a:ea typeface="Raleway Bold"/>
              <a:cs typeface="Raleway Bold"/>
            </a:endParaRPr>
          </a:p>
        </p:txBody>
      </p:sp>
      <p:sp>
        <p:nvSpPr>
          <p:cNvPr id="24" name="TextBox 24"/>
          <p:cNvSpPr txBox="1"/>
          <p:nvPr/>
        </p:nvSpPr>
        <p:spPr>
          <a:xfrm>
            <a:off x="1390136" y="4148859"/>
            <a:ext cx="3074409" cy="546240"/>
          </a:xfrm>
          <a:prstGeom prst="rect">
            <a:avLst/>
          </a:prstGeom>
        </p:spPr>
        <p:txBody>
          <a:bodyPr wrap="square" lIns="0" tIns="0" rIns="0" bIns="0" rtlCol="0" anchor="t">
            <a:spAutoFit/>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pPr marL="207010" lvl="1" indent="-103505" algn="l">
              <a:lnSpc>
                <a:spcPts val="2208"/>
              </a:lnSpc>
              <a:buFont typeface="Arial"/>
              <a:buChar char="•"/>
            </a:pPr>
            <a:r>
              <a:rPr lang="en-US" sz="1600">
                <a:solidFill>
                  <a:srgbClr val="3C3939"/>
                </a:solidFill>
                <a:latin typeface="Goudy Old Style"/>
                <a:ea typeface="Roboto"/>
                <a:cs typeface="Roboto"/>
                <a:sym typeface="Roboto"/>
              </a:rPr>
              <a:t>Agents use gradient descent to optimize their paths.</a:t>
            </a:r>
            <a:endParaRPr lang="en-US" sz="1600">
              <a:solidFill>
                <a:srgbClr val="3C3939"/>
              </a:solidFill>
              <a:latin typeface="Goudy Old Style"/>
              <a:ea typeface="Roboto"/>
              <a:cs typeface="Roboto"/>
            </a:endParaRPr>
          </a:p>
        </p:txBody>
      </p:sp>
      <p:grpSp>
        <p:nvGrpSpPr>
          <p:cNvPr id="25" name="Group 25"/>
          <p:cNvGrpSpPr/>
          <p:nvPr/>
        </p:nvGrpSpPr>
        <p:grpSpPr>
          <a:xfrm>
            <a:off x="620397" y="5203576"/>
            <a:ext cx="619819" cy="19050"/>
            <a:chOff x="0" y="0"/>
            <a:chExt cx="1239638" cy="38100"/>
          </a:xfrm>
        </p:grpSpPr>
        <p:sp>
          <p:nvSpPr>
            <p:cNvPr id="26" name="Freeform 26"/>
            <p:cNvSpPr/>
            <p:nvPr/>
          </p:nvSpPr>
          <p:spPr>
            <a:xfrm>
              <a:off x="0" y="0"/>
              <a:ext cx="1239647" cy="38100"/>
            </a:xfrm>
            <a:custGeom>
              <a:avLst/>
              <a:gdLst/>
              <a:ahLst/>
              <a:cxnLst/>
              <a:rect l="l" t="t" r="r" b="b"/>
              <a:pathLst>
                <a:path w="1239647" h="38100">
                  <a:moveTo>
                    <a:pt x="0" y="19050"/>
                  </a:moveTo>
                  <a:cubicBezTo>
                    <a:pt x="0" y="8509"/>
                    <a:pt x="8509" y="0"/>
                    <a:pt x="19050" y="0"/>
                  </a:cubicBezTo>
                  <a:lnTo>
                    <a:pt x="1220597" y="0"/>
                  </a:lnTo>
                  <a:cubicBezTo>
                    <a:pt x="1231138" y="0"/>
                    <a:pt x="1239647" y="8509"/>
                    <a:pt x="1239647" y="19050"/>
                  </a:cubicBezTo>
                  <a:cubicBezTo>
                    <a:pt x="1239647" y="29591"/>
                    <a:pt x="1231138" y="38100"/>
                    <a:pt x="1220597" y="38100"/>
                  </a:cubicBezTo>
                  <a:lnTo>
                    <a:pt x="19050" y="38100"/>
                  </a:lnTo>
                  <a:cubicBezTo>
                    <a:pt x="8509" y="38100"/>
                    <a:pt x="0" y="29591"/>
                    <a:pt x="0" y="19050"/>
                  </a:cubicBezTo>
                  <a:close/>
                </a:path>
              </a:pathLst>
            </a:custGeom>
            <a:solidFill>
              <a:srgbClr val="C7C7D0"/>
            </a:solidFill>
          </p:spPr>
          <p:txBody>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endParaRPr lang="en-AU" sz="800"/>
            </a:p>
          </p:txBody>
        </p:sp>
      </p:grpSp>
      <p:grpSp>
        <p:nvGrpSpPr>
          <p:cNvPr id="27" name="Group 27"/>
          <p:cNvGrpSpPr/>
          <p:nvPr/>
        </p:nvGrpSpPr>
        <p:grpSpPr>
          <a:xfrm>
            <a:off x="237808" y="5010695"/>
            <a:ext cx="404813" cy="404813"/>
            <a:chOff x="0" y="0"/>
            <a:chExt cx="809625" cy="809625"/>
          </a:xfrm>
        </p:grpSpPr>
        <p:sp>
          <p:nvSpPr>
            <p:cNvPr id="28" name="Freeform 28"/>
            <p:cNvSpPr/>
            <p:nvPr/>
          </p:nvSpPr>
          <p:spPr>
            <a:xfrm>
              <a:off x="6350" y="6350"/>
              <a:ext cx="796925" cy="796925"/>
            </a:xfrm>
            <a:custGeom>
              <a:avLst/>
              <a:gdLst/>
              <a:ahLst/>
              <a:cxnLst/>
              <a:rect l="l" t="t" r="r" b="b"/>
              <a:pathLst>
                <a:path w="796925" h="796925">
                  <a:moveTo>
                    <a:pt x="0" y="148717"/>
                  </a:moveTo>
                  <a:cubicBezTo>
                    <a:pt x="0" y="66548"/>
                    <a:pt x="66548" y="0"/>
                    <a:pt x="148717" y="0"/>
                  </a:cubicBezTo>
                  <a:lnTo>
                    <a:pt x="648208" y="0"/>
                  </a:lnTo>
                  <a:cubicBezTo>
                    <a:pt x="730377" y="0"/>
                    <a:pt x="796925" y="66548"/>
                    <a:pt x="796925" y="148717"/>
                  </a:cubicBezTo>
                  <a:lnTo>
                    <a:pt x="796925" y="648208"/>
                  </a:lnTo>
                  <a:cubicBezTo>
                    <a:pt x="796925" y="730377"/>
                    <a:pt x="730377" y="796925"/>
                    <a:pt x="648208" y="796925"/>
                  </a:cubicBezTo>
                  <a:lnTo>
                    <a:pt x="148717" y="796925"/>
                  </a:lnTo>
                  <a:cubicBezTo>
                    <a:pt x="66548" y="796925"/>
                    <a:pt x="0" y="730377"/>
                    <a:pt x="0" y="648208"/>
                  </a:cubicBezTo>
                  <a:close/>
                </a:path>
              </a:pathLst>
            </a:custGeom>
            <a:solidFill>
              <a:srgbClr val="E1E1EA"/>
            </a:solidFill>
          </p:spPr>
          <p:txBody>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endParaRPr lang="en-AU" sz="800"/>
            </a:p>
          </p:txBody>
        </p:sp>
        <p:sp>
          <p:nvSpPr>
            <p:cNvPr id="29" name="Freeform 29"/>
            <p:cNvSpPr/>
            <p:nvPr/>
          </p:nvSpPr>
          <p:spPr>
            <a:xfrm>
              <a:off x="0" y="0"/>
              <a:ext cx="809625" cy="809625"/>
            </a:xfrm>
            <a:custGeom>
              <a:avLst/>
              <a:gdLst/>
              <a:ahLst/>
              <a:cxnLst/>
              <a:rect l="l" t="t" r="r" b="b"/>
              <a:pathLst>
                <a:path w="809625" h="809625">
                  <a:moveTo>
                    <a:pt x="0" y="155067"/>
                  </a:moveTo>
                  <a:cubicBezTo>
                    <a:pt x="0" y="69469"/>
                    <a:pt x="69469" y="0"/>
                    <a:pt x="155067" y="0"/>
                  </a:cubicBezTo>
                  <a:lnTo>
                    <a:pt x="654558" y="0"/>
                  </a:lnTo>
                  <a:lnTo>
                    <a:pt x="654558" y="6350"/>
                  </a:lnTo>
                  <a:lnTo>
                    <a:pt x="654558" y="0"/>
                  </a:lnTo>
                  <a:cubicBezTo>
                    <a:pt x="740283" y="0"/>
                    <a:pt x="809625" y="69469"/>
                    <a:pt x="809625" y="155067"/>
                  </a:cubicBezTo>
                  <a:lnTo>
                    <a:pt x="803275" y="155067"/>
                  </a:lnTo>
                  <a:lnTo>
                    <a:pt x="809625" y="155067"/>
                  </a:lnTo>
                  <a:lnTo>
                    <a:pt x="809625" y="654558"/>
                  </a:lnTo>
                  <a:lnTo>
                    <a:pt x="803275" y="654558"/>
                  </a:lnTo>
                  <a:lnTo>
                    <a:pt x="809625" y="654558"/>
                  </a:lnTo>
                  <a:cubicBezTo>
                    <a:pt x="809625" y="740283"/>
                    <a:pt x="740156" y="809625"/>
                    <a:pt x="654558" y="809625"/>
                  </a:cubicBezTo>
                  <a:lnTo>
                    <a:pt x="654558" y="803275"/>
                  </a:lnTo>
                  <a:lnTo>
                    <a:pt x="654558" y="809625"/>
                  </a:lnTo>
                  <a:lnTo>
                    <a:pt x="155067" y="809625"/>
                  </a:lnTo>
                  <a:lnTo>
                    <a:pt x="155067" y="803275"/>
                  </a:lnTo>
                  <a:lnTo>
                    <a:pt x="155067" y="809625"/>
                  </a:lnTo>
                  <a:cubicBezTo>
                    <a:pt x="69469" y="809625"/>
                    <a:pt x="0" y="740156"/>
                    <a:pt x="0" y="654558"/>
                  </a:cubicBezTo>
                  <a:lnTo>
                    <a:pt x="0" y="155067"/>
                  </a:lnTo>
                  <a:lnTo>
                    <a:pt x="6350" y="155067"/>
                  </a:lnTo>
                  <a:lnTo>
                    <a:pt x="0" y="155067"/>
                  </a:lnTo>
                  <a:moveTo>
                    <a:pt x="12700" y="155067"/>
                  </a:moveTo>
                  <a:lnTo>
                    <a:pt x="12700" y="654558"/>
                  </a:lnTo>
                  <a:lnTo>
                    <a:pt x="6350" y="654558"/>
                  </a:lnTo>
                  <a:lnTo>
                    <a:pt x="12700" y="654558"/>
                  </a:lnTo>
                  <a:cubicBezTo>
                    <a:pt x="12700" y="733171"/>
                    <a:pt x="76454" y="796925"/>
                    <a:pt x="155067" y="796925"/>
                  </a:cubicBezTo>
                  <a:lnTo>
                    <a:pt x="654558" y="796925"/>
                  </a:lnTo>
                  <a:cubicBezTo>
                    <a:pt x="733171" y="796925"/>
                    <a:pt x="796925" y="733171"/>
                    <a:pt x="796925" y="654558"/>
                  </a:cubicBezTo>
                  <a:lnTo>
                    <a:pt x="796925" y="155067"/>
                  </a:lnTo>
                  <a:cubicBezTo>
                    <a:pt x="796925" y="76454"/>
                    <a:pt x="733171" y="12700"/>
                    <a:pt x="654558" y="12700"/>
                  </a:cubicBezTo>
                  <a:lnTo>
                    <a:pt x="155067" y="12700"/>
                  </a:lnTo>
                  <a:lnTo>
                    <a:pt x="155067" y="6350"/>
                  </a:lnTo>
                  <a:lnTo>
                    <a:pt x="155067" y="12700"/>
                  </a:lnTo>
                  <a:cubicBezTo>
                    <a:pt x="76454" y="12700"/>
                    <a:pt x="12700" y="76454"/>
                    <a:pt x="12700" y="155067"/>
                  </a:cubicBezTo>
                  <a:close/>
                </a:path>
              </a:pathLst>
            </a:custGeom>
            <a:solidFill>
              <a:srgbClr val="C7C7D0"/>
            </a:solidFill>
          </p:spPr>
          <p:txBody>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endParaRPr lang="en-AU" sz="800"/>
            </a:p>
          </p:txBody>
        </p:sp>
      </p:grpSp>
      <p:sp>
        <p:nvSpPr>
          <p:cNvPr id="30" name="TextBox 30"/>
          <p:cNvSpPr txBox="1"/>
          <p:nvPr/>
        </p:nvSpPr>
        <p:spPr>
          <a:xfrm>
            <a:off x="369273" y="5111997"/>
            <a:ext cx="141883" cy="269304"/>
          </a:xfrm>
          <a:prstGeom prst="rect">
            <a:avLst/>
          </a:prstGeom>
        </p:spPr>
        <p:txBody>
          <a:bodyPr wrap="square" lIns="0" tIns="0" rIns="0" bIns="0" rtlCol="0" anchor="t">
            <a:spAutoFit/>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pPr algn="ctr">
              <a:lnSpc>
                <a:spcPts val="2083"/>
              </a:lnSpc>
            </a:pPr>
            <a:r>
              <a:rPr lang="en-US" sz="2083">
                <a:solidFill>
                  <a:srgbClr val="3C3939"/>
                </a:solidFill>
                <a:latin typeface="Raleway"/>
                <a:ea typeface="Raleway"/>
                <a:cs typeface="Raleway"/>
                <a:sym typeface="Raleway"/>
              </a:rPr>
              <a:t>3</a:t>
            </a:r>
          </a:p>
        </p:txBody>
      </p:sp>
      <p:sp>
        <p:nvSpPr>
          <p:cNvPr id="31" name="TextBox 31"/>
          <p:cNvSpPr txBox="1"/>
          <p:nvPr/>
        </p:nvSpPr>
        <p:spPr>
          <a:xfrm>
            <a:off x="1405255" y="5021608"/>
            <a:ext cx="2213768" cy="282129"/>
          </a:xfrm>
          <a:prstGeom prst="rect">
            <a:avLst/>
          </a:prstGeom>
        </p:spPr>
        <p:txBody>
          <a:bodyPr wrap="square" lIns="0" tIns="0" rIns="0" bIns="0" rtlCol="0" anchor="t">
            <a:spAutoFit/>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pPr algn="l">
              <a:lnSpc>
                <a:spcPts val="2167"/>
              </a:lnSpc>
            </a:pPr>
            <a:r>
              <a:rPr lang="en-US" sz="2000" b="1" dirty="0">
                <a:solidFill>
                  <a:srgbClr val="3C3939"/>
                </a:solidFill>
                <a:latin typeface="Goudy Type"/>
                <a:ea typeface="Raleway Bold"/>
                <a:cs typeface="Raleway Bold"/>
                <a:sym typeface="Raleway Bold"/>
              </a:rPr>
              <a:t>Path Optimisation</a:t>
            </a:r>
            <a:endParaRPr lang="en-US" sz="2000" b="1" dirty="0">
              <a:solidFill>
                <a:srgbClr val="3C3939"/>
              </a:solidFill>
              <a:latin typeface="Goudy Type"/>
              <a:ea typeface="Raleway Bold"/>
              <a:cs typeface="Raleway Bold"/>
            </a:endParaRPr>
          </a:p>
        </p:txBody>
      </p:sp>
      <p:sp>
        <p:nvSpPr>
          <p:cNvPr id="32" name="TextBox 32"/>
          <p:cNvSpPr txBox="1"/>
          <p:nvPr/>
        </p:nvSpPr>
        <p:spPr>
          <a:xfrm>
            <a:off x="1317156" y="5348595"/>
            <a:ext cx="5389105" cy="828368"/>
          </a:xfrm>
          <a:prstGeom prst="rect">
            <a:avLst/>
          </a:prstGeom>
        </p:spPr>
        <p:txBody>
          <a:bodyPr wrap="square" lIns="0" tIns="0" rIns="0" bIns="0" rtlCol="0" anchor="t">
            <a:spAutoFit/>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pPr marL="207010" lvl="1" indent="-103505" algn="l">
              <a:lnSpc>
                <a:spcPts val="2208"/>
              </a:lnSpc>
              <a:buFont typeface="Arial"/>
              <a:buChar char="•"/>
            </a:pPr>
            <a:r>
              <a:rPr lang="en-US" sz="1600">
                <a:solidFill>
                  <a:srgbClr val="3C3939"/>
                </a:solidFill>
                <a:latin typeface="Goudy Old Style"/>
                <a:ea typeface="Roboto"/>
                <a:cs typeface="Roboto"/>
                <a:sym typeface="Roboto"/>
              </a:rPr>
              <a:t>By following the gradient, the BVP Path Planner naturally optimizes paths, ensuring that agents take the most direct route while avoiding obstacles.</a:t>
            </a:r>
            <a:endParaRPr lang="en-US" sz="1600">
              <a:solidFill>
                <a:srgbClr val="3C3939"/>
              </a:solidFill>
              <a:latin typeface="Goudy Old Style"/>
              <a:ea typeface="Roboto"/>
              <a:cs typeface="Roboto"/>
            </a:endParaRPr>
          </a:p>
        </p:txBody>
      </p:sp>
      <p:sp>
        <p:nvSpPr>
          <p:cNvPr id="33" name="TextBox 33"/>
          <p:cNvSpPr txBox="1"/>
          <p:nvPr/>
        </p:nvSpPr>
        <p:spPr>
          <a:xfrm>
            <a:off x="370960" y="1115951"/>
            <a:ext cx="138410" cy="269304"/>
          </a:xfrm>
          <a:prstGeom prst="rect">
            <a:avLst/>
          </a:prstGeom>
        </p:spPr>
        <p:txBody>
          <a:bodyPr wrap="square" lIns="0" tIns="0" rIns="0" bIns="0" rtlCol="0" anchor="t">
            <a:spAutoFit/>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pPr algn="ctr">
              <a:lnSpc>
                <a:spcPts val="2083"/>
              </a:lnSpc>
            </a:pPr>
            <a:r>
              <a:rPr lang="en-US" sz="2083">
                <a:solidFill>
                  <a:srgbClr val="3C3939"/>
                </a:solidFill>
                <a:latin typeface="Raleway"/>
                <a:ea typeface="Raleway"/>
                <a:cs typeface="Raleway"/>
                <a:sym typeface="Raleway"/>
              </a:rPr>
              <a:t>1</a:t>
            </a:r>
          </a:p>
        </p:txBody>
      </p:sp>
      <p:sp>
        <p:nvSpPr>
          <p:cNvPr id="34" name="Freeform 34"/>
          <p:cNvSpPr/>
          <p:nvPr/>
        </p:nvSpPr>
        <p:spPr>
          <a:xfrm>
            <a:off x="8907636" y="2198937"/>
            <a:ext cx="2944222" cy="3118343"/>
          </a:xfrm>
          <a:custGeom>
            <a:avLst/>
            <a:gdLst/>
            <a:ahLst/>
            <a:cxnLst/>
            <a:rect l="l" t="t" r="r" b="b"/>
            <a:pathLst>
              <a:path w="4416333" h="4677514">
                <a:moveTo>
                  <a:pt x="0" y="0"/>
                </a:moveTo>
                <a:lnTo>
                  <a:pt x="4416333" y="0"/>
                </a:lnTo>
                <a:lnTo>
                  <a:pt x="4416333" y="4677514"/>
                </a:lnTo>
                <a:lnTo>
                  <a:pt x="0" y="4677514"/>
                </a:lnTo>
                <a:lnTo>
                  <a:pt x="0" y="0"/>
                </a:lnTo>
                <a:close/>
              </a:path>
            </a:pathLst>
          </a:custGeom>
          <a:blipFill>
            <a:blip r:embed="rId2"/>
            <a:stretch>
              <a:fillRect/>
            </a:stretch>
          </a:blipFill>
        </p:spPr>
        <p:txBody>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endParaRPr lang="en-AU" sz="800"/>
          </a:p>
        </p:txBody>
      </p:sp>
      <p:sp>
        <p:nvSpPr>
          <p:cNvPr id="35" name="TextBox 35"/>
          <p:cNvSpPr txBox="1"/>
          <p:nvPr/>
        </p:nvSpPr>
        <p:spPr>
          <a:xfrm>
            <a:off x="9489637" y="5478552"/>
            <a:ext cx="2083826" cy="1150848"/>
          </a:xfrm>
          <a:prstGeom prst="rect">
            <a:avLst/>
          </a:prstGeom>
        </p:spPr>
        <p:txBody>
          <a:bodyPr wrap="square" lIns="0" tIns="0" rIns="0" bIns="0" rtlCol="0" anchor="t">
            <a:spAutoFit/>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pPr algn="ctr">
              <a:lnSpc>
                <a:spcPts val="2200"/>
              </a:lnSpc>
            </a:pPr>
            <a:r>
              <a:rPr lang="en-US" sz="1800" u="sng" spc="17">
                <a:solidFill>
                  <a:srgbClr val="00B050"/>
                </a:solidFill>
                <a:latin typeface="Goudy Type"/>
                <a:ea typeface="TT Rounds Condensed"/>
                <a:cs typeface="TT Rounds Condensed"/>
                <a:sym typeface="TT Rounds Condensed"/>
              </a:rPr>
              <a:t>The path produced by the BVP Path Planner, illustrated by the green dots</a:t>
            </a:r>
            <a:endParaRPr lang="en-US" sz="1800" u="sng" spc="17">
              <a:solidFill>
                <a:srgbClr val="00B050"/>
              </a:solidFill>
              <a:latin typeface="Goudy Type"/>
              <a:ea typeface="TT Rounds Condensed"/>
              <a:cs typeface="TT Rounds Condensed"/>
            </a:endParaRPr>
          </a:p>
        </p:txBody>
      </p:sp>
      <p:pic>
        <p:nvPicPr>
          <p:cNvPr id="2054" name="Picture 6">
            <a:extLst>
              <a:ext uri="{FF2B5EF4-FFF2-40B4-BE49-F238E27FC236}">
                <a16:creationId xmlns:a16="http://schemas.microsoft.com/office/drawing/2014/main" id="{E84B71E1-4284-58DA-808A-967F996A99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357" y="3621970"/>
            <a:ext cx="3078184" cy="1600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7085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anim calcmode="lin" valueType="num">
                                      <p:cBhvr>
                                        <p:cTn id="8" dur="500" fill="hold"/>
                                        <p:tgtEl>
                                          <p:spTgt spid="15"/>
                                        </p:tgtEl>
                                        <p:attrNameLst>
                                          <p:attrName>ppt_x</p:attrName>
                                        </p:attrNameLst>
                                      </p:cBhvr>
                                      <p:tavLst>
                                        <p:tav tm="0">
                                          <p:val>
                                            <p:strVal val="#ppt_x"/>
                                          </p:val>
                                        </p:tav>
                                        <p:tav tm="100000">
                                          <p:val>
                                            <p:strVal val="#ppt_x"/>
                                          </p:val>
                                        </p:tav>
                                      </p:tavLst>
                                    </p:anim>
                                    <p:anim calcmode="lin" valueType="num">
                                      <p:cBhvr>
                                        <p:cTn id="9"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anim calcmode="lin" valueType="num">
                                      <p:cBhvr>
                                        <p:cTn id="15" dur="500" fill="hold"/>
                                        <p:tgtEl>
                                          <p:spTgt spid="16"/>
                                        </p:tgtEl>
                                        <p:attrNameLst>
                                          <p:attrName>ppt_x</p:attrName>
                                        </p:attrNameLst>
                                      </p:cBhvr>
                                      <p:tavLst>
                                        <p:tav tm="0">
                                          <p:val>
                                            <p:strVal val="#ppt_x"/>
                                          </p:val>
                                        </p:tav>
                                        <p:tav tm="100000">
                                          <p:val>
                                            <p:strVal val="#ppt_x"/>
                                          </p:val>
                                        </p:tav>
                                      </p:tavLst>
                                    </p:anim>
                                    <p:anim calcmode="lin" valueType="num">
                                      <p:cBhvr>
                                        <p:cTn id="16"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ipe(down)">
                                      <p:cBhvr>
                                        <p:cTn id="21" dur="500"/>
                                        <p:tgtEl>
                                          <p:spTgt spid="3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down)">
                                      <p:cBhvr>
                                        <p:cTn id="26" dur="5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anim calcmode="lin" valueType="num">
                                      <p:cBhvr>
                                        <p:cTn id="32" dur="500" fill="hold"/>
                                        <p:tgtEl>
                                          <p:spTgt spid="23"/>
                                        </p:tgtEl>
                                        <p:attrNameLst>
                                          <p:attrName>ppt_x</p:attrName>
                                        </p:attrNameLst>
                                      </p:cBhvr>
                                      <p:tavLst>
                                        <p:tav tm="0">
                                          <p:val>
                                            <p:strVal val="#ppt_x"/>
                                          </p:val>
                                        </p:tav>
                                        <p:tav tm="100000">
                                          <p:val>
                                            <p:strVal val="#ppt_x"/>
                                          </p:val>
                                        </p:tav>
                                      </p:tavLst>
                                    </p:anim>
                                    <p:anim calcmode="lin" valueType="num">
                                      <p:cBhvr>
                                        <p:cTn id="3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anim calcmode="lin" valueType="num">
                                      <p:cBhvr>
                                        <p:cTn id="39" dur="500" fill="hold"/>
                                        <p:tgtEl>
                                          <p:spTgt spid="24"/>
                                        </p:tgtEl>
                                        <p:attrNameLst>
                                          <p:attrName>ppt_x</p:attrName>
                                        </p:attrNameLst>
                                      </p:cBhvr>
                                      <p:tavLst>
                                        <p:tav tm="0">
                                          <p:val>
                                            <p:strVal val="#ppt_x"/>
                                          </p:val>
                                        </p:tav>
                                        <p:tav tm="100000">
                                          <p:val>
                                            <p:strVal val="#ppt_x"/>
                                          </p:val>
                                        </p:tav>
                                      </p:tavLst>
                                    </p:anim>
                                    <p:anim calcmode="lin" valueType="num">
                                      <p:cBhvr>
                                        <p:cTn id="40"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054"/>
                                        </p:tgtEl>
                                        <p:attrNameLst>
                                          <p:attrName>style.visibility</p:attrName>
                                        </p:attrNameLst>
                                      </p:cBhvr>
                                      <p:to>
                                        <p:strVal val="visible"/>
                                      </p:to>
                                    </p:set>
                                    <p:animEffect transition="in" filter="wipe(down)">
                                      <p:cBhvr>
                                        <p:cTn id="45" dur="500"/>
                                        <p:tgtEl>
                                          <p:spTgt spid="2054"/>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500"/>
                                        <p:tgtEl>
                                          <p:spTgt spid="31"/>
                                        </p:tgtEl>
                                      </p:cBhvr>
                                    </p:animEffect>
                                    <p:anim calcmode="lin" valueType="num">
                                      <p:cBhvr>
                                        <p:cTn id="51" dur="500" fill="hold"/>
                                        <p:tgtEl>
                                          <p:spTgt spid="31"/>
                                        </p:tgtEl>
                                        <p:attrNameLst>
                                          <p:attrName>ppt_x</p:attrName>
                                        </p:attrNameLst>
                                      </p:cBhvr>
                                      <p:tavLst>
                                        <p:tav tm="0">
                                          <p:val>
                                            <p:strVal val="#ppt_x"/>
                                          </p:val>
                                        </p:tav>
                                        <p:tav tm="100000">
                                          <p:val>
                                            <p:strVal val="#ppt_x"/>
                                          </p:val>
                                        </p:tav>
                                      </p:tavLst>
                                    </p:anim>
                                    <p:anim calcmode="lin" valueType="num">
                                      <p:cBhvr>
                                        <p:cTn id="52" dur="5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anim calcmode="lin" valueType="num">
                                      <p:cBhvr>
                                        <p:cTn id="58" dur="500" fill="hold"/>
                                        <p:tgtEl>
                                          <p:spTgt spid="32"/>
                                        </p:tgtEl>
                                        <p:attrNameLst>
                                          <p:attrName>ppt_x</p:attrName>
                                        </p:attrNameLst>
                                      </p:cBhvr>
                                      <p:tavLst>
                                        <p:tav tm="0">
                                          <p:val>
                                            <p:strVal val="#ppt_x"/>
                                          </p:val>
                                        </p:tav>
                                        <p:tav tm="100000">
                                          <p:val>
                                            <p:strVal val="#ppt_x"/>
                                          </p:val>
                                        </p:tav>
                                      </p:tavLst>
                                    </p:anim>
                                    <p:anim calcmode="lin" valueType="num">
                                      <p:cBhvr>
                                        <p:cTn id="59" dur="5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3" grpId="0"/>
      <p:bldP spid="24" grpId="0"/>
      <p:bldP spid="31" grpId="0"/>
      <p:bldP spid="32" grpId="0"/>
      <p:bldP spid="34" grpId="0" animBg="1"/>
      <p:bldP spid="3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2192000" cy="6858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txBody>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endParaRPr lang="en-AU" sz="800"/>
            </a:p>
          </p:txBody>
        </p:sp>
      </p:grpSp>
      <p:grpSp>
        <p:nvGrpSpPr>
          <p:cNvPr id="4" name="Group 4"/>
          <p:cNvGrpSpPr/>
          <p:nvPr/>
        </p:nvGrpSpPr>
        <p:grpSpPr>
          <a:xfrm>
            <a:off x="0" y="0"/>
            <a:ext cx="12192000" cy="6858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chemeClr val="bg2"/>
            </a:solidFill>
          </p:spPr>
          <p:txBody>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endParaRPr lang="en-AU" sz="800"/>
            </a:p>
          </p:txBody>
        </p:sp>
      </p:grpSp>
      <p:sp>
        <p:nvSpPr>
          <p:cNvPr id="7" name="TextBox 7"/>
          <p:cNvSpPr txBox="1"/>
          <p:nvPr/>
        </p:nvSpPr>
        <p:spPr>
          <a:xfrm>
            <a:off x="163702" y="163780"/>
            <a:ext cx="12652165" cy="539058"/>
          </a:xfrm>
          <a:prstGeom prst="rect">
            <a:avLst/>
          </a:prstGeom>
        </p:spPr>
        <p:txBody>
          <a:bodyPr wrap="square" lIns="0" tIns="0" rIns="0" bIns="0" rtlCol="0" anchor="t">
            <a:spAutoFit/>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pPr algn="l">
              <a:lnSpc>
                <a:spcPts val="4400"/>
              </a:lnSpc>
            </a:pPr>
            <a:r>
              <a:rPr lang="en-US" sz="3400" b="1">
                <a:solidFill>
                  <a:srgbClr val="000000"/>
                </a:solidFill>
                <a:latin typeface="Goudy Old Style"/>
                <a:ea typeface="Raleway"/>
                <a:cs typeface="Raleway"/>
                <a:sym typeface="Raleway"/>
              </a:rPr>
              <a:t> Gauss-Seidel (GS) Method for Path Optimization</a:t>
            </a:r>
            <a:endParaRPr lang="en-US" sz="3400" b="1">
              <a:solidFill>
                <a:srgbClr val="000000"/>
              </a:solidFill>
              <a:latin typeface="Goudy Old Style"/>
              <a:ea typeface="Raleway"/>
              <a:cs typeface="Raleway"/>
            </a:endParaRPr>
          </a:p>
        </p:txBody>
      </p:sp>
      <p:sp>
        <p:nvSpPr>
          <p:cNvPr id="8" name="TextBox 8"/>
          <p:cNvSpPr txBox="1"/>
          <p:nvPr/>
        </p:nvSpPr>
        <p:spPr>
          <a:xfrm>
            <a:off x="700398" y="768522"/>
            <a:ext cx="10792025" cy="1162113"/>
          </a:xfrm>
          <a:prstGeom prst="rect">
            <a:avLst/>
          </a:prstGeom>
        </p:spPr>
        <p:txBody>
          <a:bodyPr wrap="square" lIns="0" tIns="0" rIns="0" bIns="0" rtlCol="0" anchor="t">
            <a:spAutoFit/>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pPr algn="l">
              <a:lnSpc>
                <a:spcPts val="1799"/>
              </a:lnSpc>
            </a:pPr>
            <a:endParaRPr lang="en-US" sz="2000"/>
          </a:p>
          <a:p>
            <a:pPr algn="l">
              <a:lnSpc>
                <a:spcPts val="1799"/>
              </a:lnSpc>
            </a:pPr>
            <a:r>
              <a:rPr lang="en-US" sz="2000">
                <a:solidFill>
                  <a:srgbClr val="000000"/>
                </a:solidFill>
                <a:latin typeface="Goudy Old Style"/>
                <a:ea typeface="Roboto"/>
                <a:cs typeface="Roboto"/>
                <a:sym typeface="Roboto"/>
              </a:rPr>
              <a:t>The Gauss-Seidel (GS) method is used to compute the potentials of free space cells in the potential field.</a:t>
            </a:r>
            <a:endParaRPr lang="en-US" sz="2000">
              <a:solidFill>
                <a:srgbClr val="000000"/>
              </a:solidFill>
              <a:latin typeface="Goudy Old Style"/>
              <a:ea typeface="Roboto"/>
              <a:cs typeface="Roboto"/>
            </a:endParaRPr>
          </a:p>
          <a:p>
            <a:pPr algn="l">
              <a:lnSpc>
                <a:spcPts val="1799"/>
              </a:lnSpc>
            </a:pPr>
            <a:endParaRPr lang="en-US" sz="2000">
              <a:solidFill>
                <a:srgbClr val="000000"/>
              </a:solidFill>
              <a:latin typeface="Goudy Old Style"/>
              <a:ea typeface="Roboto"/>
              <a:cs typeface="Roboto"/>
            </a:endParaRPr>
          </a:p>
          <a:p>
            <a:pPr algn="l">
              <a:lnSpc>
                <a:spcPts val="1799"/>
              </a:lnSpc>
            </a:pPr>
            <a:r>
              <a:rPr lang="en-US" sz="2000">
                <a:solidFill>
                  <a:srgbClr val="000000"/>
                </a:solidFill>
                <a:latin typeface="Goudy Old Style"/>
                <a:ea typeface="Roboto"/>
                <a:cs typeface="Roboto"/>
                <a:sym typeface="Roboto"/>
              </a:rPr>
              <a:t>This method iteratively updates the potential of each cell using neighboring cells, ensuring that the field converges to an optimized solution. 	</a:t>
            </a:r>
            <a:endParaRPr lang="en-US" sz="2000">
              <a:solidFill>
                <a:srgbClr val="000000"/>
              </a:solidFill>
              <a:latin typeface="Goudy Old Style"/>
              <a:ea typeface="Roboto"/>
              <a:cs typeface="Roboto"/>
            </a:endParaRPr>
          </a:p>
        </p:txBody>
      </p:sp>
      <p:sp>
        <p:nvSpPr>
          <p:cNvPr id="9" name="Freeform 9"/>
          <p:cNvSpPr/>
          <p:nvPr/>
        </p:nvSpPr>
        <p:spPr>
          <a:xfrm>
            <a:off x="702067" y="1975498"/>
            <a:ext cx="5810092" cy="826541"/>
          </a:xfrm>
          <a:custGeom>
            <a:avLst/>
            <a:gdLst/>
            <a:ahLst/>
            <a:cxnLst/>
            <a:rect l="l" t="t" r="r" b="b"/>
            <a:pathLst>
              <a:path w="8715138" h="1239811">
                <a:moveTo>
                  <a:pt x="0" y="0"/>
                </a:moveTo>
                <a:lnTo>
                  <a:pt x="8715138" y="0"/>
                </a:lnTo>
                <a:lnTo>
                  <a:pt x="8715138" y="1239812"/>
                </a:lnTo>
                <a:lnTo>
                  <a:pt x="0" y="1239812"/>
                </a:lnTo>
                <a:lnTo>
                  <a:pt x="0" y="0"/>
                </a:lnTo>
                <a:close/>
              </a:path>
            </a:pathLst>
          </a:custGeom>
          <a:blipFill>
            <a:blip r:embed="rId2"/>
            <a:stretch>
              <a:fillRect/>
            </a:stretch>
          </a:blipFill>
          <a:effectLst>
            <a:outerShdw blurRad="63500" dist="38100" dir="2700000">
              <a:srgbClr val="000000">
                <a:alpha val="40000"/>
              </a:srgbClr>
            </a:outerShdw>
          </a:effectLst>
        </p:spPr>
        <p:txBody>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endParaRPr lang="en-AU" sz="800"/>
          </a:p>
        </p:txBody>
      </p:sp>
      <p:sp>
        <p:nvSpPr>
          <p:cNvPr id="10" name="TextBox 10"/>
          <p:cNvSpPr txBox="1"/>
          <p:nvPr/>
        </p:nvSpPr>
        <p:spPr>
          <a:xfrm>
            <a:off x="700397" y="2950817"/>
            <a:ext cx="7398349" cy="2308324"/>
          </a:xfrm>
          <a:prstGeom prst="rect">
            <a:avLst/>
          </a:prstGeom>
        </p:spPr>
        <p:txBody>
          <a:bodyPr wrap="square" lIns="0" tIns="0" rIns="0" bIns="0" rtlCol="0" anchor="t">
            <a:spAutoFit/>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pPr marL="607060" lvl="2" indent="-201930" algn="l">
              <a:lnSpc>
                <a:spcPts val="1799"/>
              </a:lnSpc>
              <a:buFont typeface="Arial"/>
              <a:buChar char="⚬"/>
            </a:pPr>
            <a:r>
              <a:rPr lang="en-US" sz="1700">
                <a:solidFill>
                  <a:srgbClr val="000000"/>
                </a:solidFill>
                <a:latin typeface="Goudy Old Style"/>
                <a:ea typeface="Roboto"/>
                <a:cs typeface="Roboto"/>
                <a:sym typeface="Roboto"/>
              </a:rPr>
              <a:t>p</a:t>
            </a:r>
            <a:r>
              <a:rPr lang="en-US" sz="1700" baseline="-25000">
                <a:solidFill>
                  <a:srgbClr val="000000"/>
                </a:solidFill>
                <a:latin typeface="Goudy Old Style"/>
                <a:ea typeface="Roboto"/>
                <a:cs typeface="Roboto"/>
                <a:sym typeface="Roboto"/>
              </a:rPr>
              <a:t>c</a:t>
            </a:r>
            <a:r>
              <a:rPr lang="en-US" sz="1700">
                <a:solidFill>
                  <a:srgbClr val="000000"/>
                </a:solidFill>
                <a:latin typeface="Goudy Old Style"/>
                <a:ea typeface="Roboto"/>
                <a:cs typeface="Roboto"/>
                <a:sym typeface="Roboto"/>
              </a:rPr>
              <a:t>​ is the potential at the current cell.</a:t>
            </a:r>
            <a:endParaRPr lang="en-US" sz="1700">
              <a:solidFill>
                <a:srgbClr val="000000"/>
              </a:solidFill>
              <a:latin typeface="Goudy Old Style"/>
              <a:ea typeface="Roboto"/>
              <a:cs typeface="Roboto"/>
            </a:endParaRPr>
          </a:p>
          <a:p>
            <a:pPr marL="607060" lvl="2" indent="-201930" algn="l">
              <a:lnSpc>
                <a:spcPts val="1799"/>
              </a:lnSpc>
            </a:pPr>
            <a:endParaRPr lang="en-US" sz="1700">
              <a:solidFill>
                <a:srgbClr val="000000"/>
              </a:solidFill>
              <a:latin typeface="Goudy Old Style"/>
              <a:ea typeface="Roboto"/>
              <a:cs typeface="Roboto"/>
            </a:endParaRPr>
          </a:p>
          <a:p>
            <a:pPr marL="607060" lvl="2" indent="-201930" algn="l">
              <a:lnSpc>
                <a:spcPts val="1799"/>
              </a:lnSpc>
              <a:buFont typeface="Arial"/>
              <a:buChar char="⚬"/>
            </a:pPr>
            <a:r>
              <a:rPr lang="en-US" sz="1700">
                <a:solidFill>
                  <a:srgbClr val="000000"/>
                </a:solidFill>
                <a:latin typeface="Goudy Old Style"/>
                <a:ea typeface="Roboto"/>
                <a:cs typeface="Roboto"/>
                <a:sym typeface="Roboto"/>
              </a:rPr>
              <a:t>p</a:t>
            </a:r>
            <a:r>
              <a:rPr lang="en-US" sz="1700" baseline="-25000">
                <a:solidFill>
                  <a:srgbClr val="000000"/>
                </a:solidFill>
                <a:latin typeface="Goudy Old Style"/>
                <a:ea typeface="Roboto"/>
                <a:cs typeface="Roboto"/>
                <a:sym typeface="Roboto"/>
              </a:rPr>
              <a:t>b</a:t>
            </a:r>
            <a:r>
              <a:rPr lang="en-US" sz="1700">
                <a:solidFill>
                  <a:srgbClr val="000000"/>
                </a:solidFill>
                <a:latin typeface="Goudy Old Style"/>
                <a:ea typeface="Roboto"/>
                <a:cs typeface="Roboto"/>
                <a:sym typeface="Roboto"/>
              </a:rPr>
              <a:t>, p</a:t>
            </a:r>
            <a:r>
              <a:rPr lang="en-US" sz="1700" baseline="-25000">
                <a:solidFill>
                  <a:srgbClr val="000000"/>
                </a:solidFill>
                <a:latin typeface="Goudy Old Style"/>
                <a:ea typeface="Roboto"/>
                <a:cs typeface="Roboto"/>
                <a:sym typeface="Roboto"/>
              </a:rPr>
              <a:t>t</a:t>
            </a:r>
            <a:r>
              <a:rPr lang="en-US" sz="1700">
                <a:solidFill>
                  <a:srgbClr val="000000"/>
                </a:solidFill>
                <a:latin typeface="Goudy Old Style"/>
                <a:ea typeface="Roboto"/>
                <a:cs typeface="Roboto"/>
                <a:sym typeface="Roboto"/>
              </a:rPr>
              <a:t>, p</a:t>
            </a:r>
            <a:r>
              <a:rPr lang="en-US" sz="1700" baseline="-25000">
                <a:solidFill>
                  <a:srgbClr val="000000"/>
                </a:solidFill>
                <a:latin typeface="Goudy Old Style"/>
                <a:ea typeface="Roboto"/>
                <a:cs typeface="Roboto"/>
                <a:sym typeface="Roboto"/>
              </a:rPr>
              <a:t>r</a:t>
            </a:r>
            <a:r>
              <a:rPr lang="en-US" sz="1700">
                <a:solidFill>
                  <a:srgbClr val="000000"/>
                </a:solidFill>
                <a:latin typeface="Goudy Old Style"/>
                <a:ea typeface="Roboto"/>
                <a:cs typeface="Roboto"/>
                <a:sym typeface="Roboto"/>
              </a:rPr>
              <a:t>, p</a:t>
            </a:r>
            <a:r>
              <a:rPr lang="en-US" sz="1700" baseline="-25000">
                <a:solidFill>
                  <a:srgbClr val="000000"/>
                </a:solidFill>
                <a:latin typeface="Goudy Old Style"/>
                <a:ea typeface="Roboto"/>
                <a:cs typeface="Roboto"/>
                <a:sym typeface="Roboto"/>
              </a:rPr>
              <a:t>l</a:t>
            </a:r>
            <a:r>
              <a:rPr lang="en-US" sz="1700">
                <a:solidFill>
                  <a:srgbClr val="000000"/>
                </a:solidFill>
                <a:latin typeface="Goudy Old Style"/>
                <a:ea typeface="Roboto"/>
                <a:cs typeface="Roboto"/>
                <a:sym typeface="Roboto"/>
              </a:rPr>
              <a:t> are the potentials at the neighboring cells (bottom, top, right, left, respectively).</a:t>
            </a:r>
            <a:endParaRPr lang="en-US" sz="1700">
              <a:solidFill>
                <a:srgbClr val="000000"/>
              </a:solidFill>
              <a:latin typeface="Goudy Old Style"/>
              <a:ea typeface="Roboto"/>
              <a:cs typeface="Roboto"/>
            </a:endParaRPr>
          </a:p>
          <a:p>
            <a:pPr marL="607060" lvl="2" indent="-201930" algn="l">
              <a:lnSpc>
                <a:spcPts val="1799"/>
              </a:lnSpc>
            </a:pPr>
            <a:endParaRPr lang="en-US" sz="1700">
              <a:solidFill>
                <a:srgbClr val="000000"/>
              </a:solidFill>
              <a:latin typeface="Goudy Old Style"/>
              <a:ea typeface="Roboto"/>
              <a:cs typeface="Roboto"/>
            </a:endParaRPr>
          </a:p>
          <a:p>
            <a:pPr marL="607060" lvl="2" indent="-201930" algn="l">
              <a:lnSpc>
                <a:spcPts val="1799"/>
              </a:lnSpc>
              <a:buFont typeface="Arial"/>
              <a:buChar char="⚬"/>
            </a:pPr>
            <a:r>
              <a:rPr lang="en-US" sz="1700">
                <a:solidFill>
                  <a:srgbClr val="000000"/>
                </a:solidFill>
                <a:latin typeface="Goudy Old Style"/>
                <a:ea typeface="Roboto"/>
                <a:cs typeface="Roboto"/>
                <a:sym typeface="Roboto"/>
              </a:rPr>
              <a:t>The second term applies a small perturbation based on the agent’s velocity in the x and y directions (</a:t>
            </a:r>
            <a:r>
              <a:rPr lang="en-US" sz="1700" err="1">
                <a:solidFill>
                  <a:srgbClr val="000000"/>
                </a:solidFill>
                <a:latin typeface="Goudy Old Style"/>
                <a:ea typeface="Roboto"/>
                <a:cs typeface="Roboto"/>
                <a:sym typeface="Roboto"/>
              </a:rPr>
              <a:t>v</a:t>
            </a:r>
            <a:r>
              <a:rPr lang="en-US" sz="1700" baseline="-25000" err="1">
                <a:solidFill>
                  <a:srgbClr val="000000"/>
                </a:solidFill>
                <a:latin typeface="Goudy Old Style"/>
                <a:ea typeface="Roboto"/>
                <a:cs typeface="Roboto"/>
                <a:sym typeface="Roboto"/>
              </a:rPr>
              <a:t>x</a:t>
            </a:r>
            <a:r>
              <a:rPr lang="en-US" sz="1700">
                <a:solidFill>
                  <a:srgbClr val="000000"/>
                </a:solidFill>
                <a:latin typeface="Goudy Old Style"/>
                <a:ea typeface="Roboto"/>
                <a:cs typeface="Roboto"/>
                <a:sym typeface="Roboto"/>
              </a:rPr>
              <a:t>  , </a:t>
            </a:r>
            <a:r>
              <a:rPr lang="en-US" sz="1700" err="1">
                <a:solidFill>
                  <a:srgbClr val="000000"/>
                </a:solidFill>
                <a:latin typeface="Goudy Old Style"/>
                <a:ea typeface="Roboto"/>
                <a:cs typeface="Roboto"/>
                <a:sym typeface="Roboto"/>
              </a:rPr>
              <a:t>v</a:t>
            </a:r>
            <a:r>
              <a:rPr lang="en-US" sz="1700" baseline="-25000" err="1">
                <a:solidFill>
                  <a:srgbClr val="000000"/>
                </a:solidFill>
                <a:latin typeface="Goudy Old Style"/>
                <a:ea typeface="Roboto"/>
                <a:cs typeface="Roboto"/>
                <a:sym typeface="Roboto"/>
              </a:rPr>
              <a:t>y</a:t>
            </a:r>
            <a:r>
              <a:rPr lang="en-US" sz="1700">
                <a:solidFill>
                  <a:srgbClr val="000000"/>
                </a:solidFill>
                <a:latin typeface="Goudy Old Style"/>
                <a:ea typeface="Roboto"/>
                <a:cs typeface="Roboto"/>
                <a:sym typeface="Roboto"/>
              </a:rPr>
              <a:t>) to fine-tune the path. </a:t>
            </a:r>
            <a:endParaRPr lang="en-US" sz="1700">
              <a:solidFill>
                <a:srgbClr val="000000"/>
              </a:solidFill>
              <a:latin typeface="Goudy Old Style"/>
              <a:ea typeface="Roboto"/>
              <a:cs typeface="Roboto"/>
            </a:endParaRPr>
          </a:p>
          <a:p>
            <a:pPr marL="607060" lvl="2" indent="-201930" algn="l">
              <a:lnSpc>
                <a:spcPts val="1799"/>
              </a:lnSpc>
            </a:pPr>
            <a:endParaRPr lang="en-US" sz="1700">
              <a:solidFill>
                <a:srgbClr val="000000"/>
              </a:solidFill>
              <a:latin typeface="Goudy Old Style"/>
              <a:ea typeface="Roboto"/>
              <a:cs typeface="Roboto"/>
            </a:endParaRPr>
          </a:p>
          <a:p>
            <a:pPr marL="607060" lvl="2" indent="-201930" algn="l">
              <a:lnSpc>
                <a:spcPts val="1799"/>
              </a:lnSpc>
            </a:pPr>
            <a:r>
              <a:rPr lang="en-US" sz="1700">
                <a:solidFill>
                  <a:srgbClr val="000000"/>
                </a:solidFill>
                <a:latin typeface="Goudy Old Style"/>
                <a:ea typeface="Roboto"/>
                <a:cs typeface="Roboto"/>
                <a:sym typeface="Roboto"/>
              </a:rPr>
              <a:t>The </a:t>
            </a:r>
            <a:r>
              <a:rPr lang="en-US" sz="1700" b="1">
                <a:solidFill>
                  <a:srgbClr val="000000"/>
                </a:solidFill>
                <a:latin typeface="Goudy Old Style"/>
                <a:ea typeface="Roboto Bold"/>
                <a:cs typeface="Roboto Bold"/>
                <a:sym typeface="Roboto Bold"/>
              </a:rPr>
              <a:t>gradient of the potential field</a:t>
            </a:r>
            <a:r>
              <a:rPr lang="en-US" sz="1700">
                <a:solidFill>
                  <a:srgbClr val="000000"/>
                </a:solidFill>
                <a:latin typeface="Goudy Old Style"/>
                <a:ea typeface="Roboto"/>
                <a:cs typeface="Roboto"/>
                <a:sym typeface="Roboto"/>
              </a:rPr>
              <a:t> guides the agent from high-potential (near obstacles) to low-potential areas (towards goals), to its current position (</a:t>
            </a:r>
            <a:r>
              <a:rPr lang="en-US" sz="1700" err="1">
                <a:solidFill>
                  <a:srgbClr val="000000"/>
                </a:solidFill>
                <a:latin typeface="Goudy Old Style"/>
                <a:ea typeface="Roboto"/>
                <a:cs typeface="Roboto"/>
                <a:sym typeface="Roboto"/>
              </a:rPr>
              <a:t>i</a:t>
            </a:r>
            <a:r>
              <a:rPr lang="en-US" sz="1700">
                <a:solidFill>
                  <a:srgbClr val="000000"/>
                </a:solidFill>
                <a:latin typeface="Goudy Old Style"/>
                <a:ea typeface="Roboto"/>
                <a:cs typeface="Roboto"/>
                <a:sym typeface="Roboto"/>
              </a:rPr>
              <a:t>, j),</a:t>
            </a:r>
            <a:endParaRPr lang="en-US" sz="1700">
              <a:solidFill>
                <a:srgbClr val="000000"/>
              </a:solidFill>
              <a:latin typeface="Goudy Old Style"/>
              <a:ea typeface="Roboto"/>
              <a:cs typeface="Roboto"/>
            </a:endParaRPr>
          </a:p>
        </p:txBody>
      </p:sp>
      <p:grpSp>
        <p:nvGrpSpPr>
          <p:cNvPr id="11" name="Group 11"/>
          <p:cNvGrpSpPr/>
          <p:nvPr/>
        </p:nvGrpSpPr>
        <p:grpSpPr>
          <a:xfrm>
            <a:off x="8404733" y="2056158"/>
            <a:ext cx="3517509" cy="1995934"/>
            <a:chOff x="-235" y="-9525"/>
            <a:chExt cx="7035019" cy="4366133"/>
          </a:xfrm>
        </p:grpSpPr>
        <p:sp>
          <p:nvSpPr>
            <p:cNvPr id="12" name="Freeform 12"/>
            <p:cNvSpPr/>
            <p:nvPr/>
          </p:nvSpPr>
          <p:spPr>
            <a:xfrm>
              <a:off x="-127" y="0"/>
              <a:ext cx="7034911" cy="4356608"/>
            </a:xfrm>
            <a:custGeom>
              <a:avLst/>
              <a:gdLst/>
              <a:ahLst/>
              <a:cxnLst/>
              <a:rect l="l" t="t" r="r" b="b"/>
              <a:pathLst>
                <a:path w="7034911" h="4356608">
                  <a:moveTo>
                    <a:pt x="23876" y="0"/>
                  </a:moveTo>
                  <a:lnTo>
                    <a:pt x="7011035" y="0"/>
                  </a:lnTo>
                  <a:cubicBezTo>
                    <a:pt x="7024242" y="0"/>
                    <a:pt x="7034911" y="10668"/>
                    <a:pt x="7034911" y="23749"/>
                  </a:cubicBezTo>
                  <a:lnTo>
                    <a:pt x="7034911" y="4332732"/>
                  </a:lnTo>
                  <a:cubicBezTo>
                    <a:pt x="7034911" y="4345940"/>
                    <a:pt x="7024242" y="4356608"/>
                    <a:pt x="7011035" y="4356608"/>
                  </a:cubicBezTo>
                  <a:lnTo>
                    <a:pt x="23876" y="4356608"/>
                  </a:lnTo>
                  <a:cubicBezTo>
                    <a:pt x="10668" y="4356608"/>
                    <a:pt x="0" y="4345940"/>
                    <a:pt x="0" y="4332732"/>
                  </a:cubicBezTo>
                  <a:lnTo>
                    <a:pt x="0" y="23749"/>
                  </a:lnTo>
                  <a:cubicBezTo>
                    <a:pt x="127" y="10668"/>
                    <a:pt x="10795" y="0"/>
                    <a:pt x="23876" y="0"/>
                  </a:cubicBezTo>
                  <a:moveTo>
                    <a:pt x="23876" y="47625"/>
                  </a:moveTo>
                  <a:lnTo>
                    <a:pt x="23876" y="23749"/>
                  </a:lnTo>
                  <a:lnTo>
                    <a:pt x="47752" y="23749"/>
                  </a:lnTo>
                  <a:lnTo>
                    <a:pt x="47752" y="4332732"/>
                  </a:lnTo>
                  <a:lnTo>
                    <a:pt x="23876" y="4332732"/>
                  </a:lnTo>
                  <a:lnTo>
                    <a:pt x="23876" y="4308856"/>
                  </a:lnTo>
                  <a:lnTo>
                    <a:pt x="7011035" y="4308856"/>
                  </a:lnTo>
                  <a:lnTo>
                    <a:pt x="7011035" y="4332732"/>
                  </a:lnTo>
                  <a:lnTo>
                    <a:pt x="6987159" y="4332732"/>
                  </a:lnTo>
                  <a:lnTo>
                    <a:pt x="6987159" y="23749"/>
                  </a:lnTo>
                  <a:lnTo>
                    <a:pt x="7011035" y="23749"/>
                  </a:lnTo>
                  <a:lnTo>
                    <a:pt x="7011035" y="47625"/>
                  </a:lnTo>
                  <a:lnTo>
                    <a:pt x="23876" y="47625"/>
                  </a:lnTo>
                  <a:close/>
                </a:path>
              </a:pathLst>
            </a:custGeom>
            <a:solidFill>
              <a:srgbClr val="C55A11"/>
            </a:solidFill>
          </p:spPr>
          <p:txBody>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endParaRPr lang="en-AU" sz="800"/>
            </a:p>
          </p:txBody>
        </p:sp>
        <p:sp>
          <p:nvSpPr>
            <p:cNvPr id="13" name="TextBox 13"/>
            <p:cNvSpPr txBox="1"/>
            <p:nvPr/>
          </p:nvSpPr>
          <p:spPr>
            <a:xfrm>
              <a:off x="-235" y="-9525"/>
              <a:ext cx="7034912" cy="3899563"/>
            </a:xfrm>
            <a:prstGeom prst="rect">
              <a:avLst/>
            </a:prstGeom>
          </p:spPr>
          <p:txBody>
            <a:bodyPr lIns="33867" tIns="33867" rIns="33867" bIns="33867" rtlCol="0" anchor="t"/>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pPr algn="just">
                <a:lnSpc>
                  <a:spcPts val="1799"/>
                </a:lnSpc>
              </a:pPr>
              <a:r>
                <a:rPr lang="en-US" sz="1600" b="1">
                  <a:solidFill>
                    <a:srgbClr val="000000"/>
                  </a:solidFill>
                  <a:latin typeface="Goudy Type"/>
                  <a:ea typeface="Roboto Bold"/>
                  <a:cs typeface="Roboto Bold"/>
                  <a:sym typeface="Roboto Bold"/>
                </a:rPr>
                <a:t> Practical Application in RTS Games</a:t>
              </a:r>
              <a:r>
                <a:rPr lang="en-US" sz="1600">
                  <a:solidFill>
                    <a:srgbClr val="000000"/>
                  </a:solidFill>
                  <a:latin typeface="Goudy Type"/>
                  <a:ea typeface="Roboto"/>
                  <a:cs typeface="Roboto"/>
                  <a:sym typeface="Roboto"/>
                </a:rPr>
                <a:t>:</a:t>
              </a:r>
              <a:endParaRPr lang="en-US" sz="1600">
                <a:solidFill>
                  <a:srgbClr val="000000"/>
                </a:solidFill>
                <a:latin typeface="Goudy Type"/>
                <a:ea typeface="Roboto"/>
                <a:cs typeface="Roboto"/>
              </a:endParaRPr>
            </a:p>
            <a:p>
              <a:pPr algn="just">
                <a:lnSpc>
                  <a:spcPts val="1799"/>
                </a:lnSpc>
              </a:pPr>
              <a:endParaRPr lang="en-US" sz="1600">
                <a:solidFill>
                  <a:srgbClr val="000000"/>
                </a:solidFill>
                <a:latin typeface="Goudy Type"/>
                <a:ea typeface="Roboto"/>
                <a:cs typeface="Roboto"/>
              </a:endParaRPr>
            </a:p>
            <a:p>
              <a:pPr algn="just">
                <a:lnSpc>
                  <a:spcPts val="1799"/>
                </a:lnSpc>
              </a:pPr>
              <a:r>
                <a:rPr lang="en-US" sz="1600">
                  <a:solidFill>
                    <a:srgbClr val="000000"/>
                  </a:solidFill>
                  <a:latin typeface="Goudy Type"/>
                  <a:ea typeface="Roboto"/>
                  <a:cs typeface="Roboto"/>
                  <a:sym typeface="Roboto"/>
                </a:rPr>
                <a:t>In real-time strategy (RTS) games, the GS method allows agents to react to dynamic obstacles and environments. It ensures that agents avoid obstacles while traveling along the shortest path to the goal.</a:t>
              </a:r>
              <a:endParaRPr lang="en-US" sz="1600">
                <a:solidFill>
                  <a:srgbClr val="000000"/>
                </a:solidFill>
                <a:latin typeface="Goudy Type"/>
                <a:ea typeface="Roboto"/>
                <a:cs typeface="Roboto"/>
              </a:endParaRPr>
            </a:p>
            <a:p>
              <a:pPr algn="just">
                <a:lnSpc>
                  <a:spcPts val="1799"/>
                </a:lnSpc>
              </a:pPr>
              <a:endParaRPr lang="en-US" sz="1600">
                <a:solidFill>
                  <a:srgbClr val="000000"/>
                </a:solidFill>
                <a:latin typeface="Goudy Type"/>
                <a:ea typeface="Roboto"/>
                <a:cs typeface="Roboto"/>
              </a:endParaRPr>
            </a:p>
          </p:txBody>
        </p:sp>
      </p:grpSp>
      <p:sp>
        <p:nvSpPr>
          <p:cNvPr id="14" name="Freeform 14" descr="A video game with rocks and a path  Description automatically generated"/>
          <p:cNvSpPr/>
          <p:nvPr/>
        </p:nvSpPr>
        <p:spPr>
          <a:xfrm>
            <a:off x="8249712" y="4110054"/>
            <a:ext cx="3838407" cy="2709361"/>
          </a:xfrm>
          <a:custGeom>
            <a:avLst/>
            <a:gdLst/>
            <a:ahLst/>
            <a:cxnLst/>
            <a:rect l="l" t="t" r="r" b="b"/>
            <a:pathLst>
              <a:path w="5757610" h="4064041">
                <a:moveTo>
                  <a:pt x="0" y="0"/>
                </a:moveTo>
                <a:lnTo>
                  <a:pt x="5757610" y="0"/>
                </a:lnTo>
                <a:lnTo>
                  <a:pt x="5757610" y="4064041"/>
                </a:lnTo>
                <a:lnTo>
                  <a:pt x="0" y="4064041"/>
                </a:lnTo>
                <a:lnTo>
                  <a:pt x="0" y="0"/>
                </a:lnTo>
                <a:close/>
              </a:path>
            </a:pathLst>
          </a:custGeom>
          <a:blipFill>
            <a:blip r:embed="rId3"/>
            <a:stretch>
              <a:fillRect l="-130" r="-130"/>
            </a:stretch>
          </a:blipFill>
          <a:ln>
            <a:solidFill>
              <a:srgbClr val="FF0000"/>
            </a:solidFill>
          </a:ln>
        </p:spPr>
        <p:txBody>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endParaRPr lang="en-AU" sz="800"/>
          </a:p>
        </p:txBody>
      </p:sp>
      <p:sp>
        <p:nvSpPr>
          <p:cNvPr id="15" name="Freeform 15"/>
          <p:cNvSpPr/>
          <p:nvPr/>
        </p:nvSpPr>
        <p:spPr>
          <a:xfrm>
            <a:off x="702067" y="5932760"/>
            <a:ext cx="2535471" cy="631494"/>
          </a:xfrm>
          <a:custGeom>
            <a:avLst/>
            <a:gdLst/>
            <a:ahLst/>
            <a:cxnLst/>
            <a:rect l="l" t="t" r="r" b="b"/>
            <a:pathLst>
              <a:path w="3803207" h="947241">
                <a:moveTo>
                  <a:pt x="0" y="0"/>
                </a:moveTo>
                <a:lnTo>
                  <a:pt x="3803208" y="0"/>
                </a:lnTo>
                <a:lnTo>
                  <a:pt x="3803208" y="947241"/>
                </a:lnTo>
                <a:lnTo>
                  <a:pt x="0" y="947241"/>
                </a:lnTo>
                <a:lnTo>
                  <a:pt x="0" y="0"/>
                </a:lnTo>
                <a:close/>
              </a:path>
            </a:pathLst>
          </a:custGeom>
          <a:blipFill>
            <a:blip r:embed="rId4"/>
            <a:stretch>
              <a:fillRect/>
            </a:stretch>
          </a:blipFill>
          <a:ln>
            <a:solidFill>
              <a:schemeClr val="tx1">
                <a:lumMod val="95000"/>
                <a:lumOff val="5000"/>
              </a:schemeClr>
            </a:solidFill>
          </a:ln>
        </p:spPr>
        <p:txBody>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endParaRPr lang="en-AU" sz="800"/>
          </a:p>
        </p:txBody>
      </p:sp>
      <p:sp>
        <p:nvSpPr>
          <p:cNvPr id="16" name="TextBox 16"/>
          <p:cNvSpPr txBox="1"/>
          <p:nvPr/>
        </p:nvSpPr>
        <p:spPr>
          <a:xfrm>
            <a:off x="3388505" y="5936021"/>
            <a:ext cx="3134093" cy="692497"/>
          </a:xfrm>
          <a:prstGeom prst="rect">
            <a:avLst/>
          </a:prstGeom>
        </p:spPr>
        <p:txBody>
          <a:bodyPr wrap="square" lIns="0" tIns="0" rIns="0" bIns="0" rtlCol="0" anchor="t">
            <a:spAutoFit/>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pPr algn="l">
              <a:lnSpc>
                <a:spcPts val="1799"/>
              </a:lnSpc>
            </a:pPr>
            <a:r>
              <a:rPr lang="en-US" sz="1700" spc="14">
                <a:solidFill>
                  <a:srgbClr val="000000"/>
                </a:solidFill>
                <a:latin typeface="Goudy Type"/>
                <a:ea typeface="Roboto"/>
                <a:cs typeface="Roboto"/>
                <a:sym typeface="TT Rounds Condensed"/>
              </a:rPr>
              <a:t>This equation calculates the gradient at cell </a:t>
            </a:r>
            <a:r>
              <a:rPr lang="en-US" sz="1700" b="1" i="1" spc="14">
                <a:solidFill>
                  <a:srgbClr val="000000"/>
                </a:solidFill>
                <a:latin typeface="Goudy Type"/>
                <a:ea typeface="Roboto"/>
                <a:cs typeface="Roboto"/>
                <a:sym typeface="TT Rounds Condensed Bold Italics"/>
              </a:rPr>
              <a:t>c</a:t>
            </a:r>
            <a:r>
              <a:rPr lang="en-US" sz="1700" spc="14">
                <a:solidFill>
                  <a:srgbClr val="000000"/>
                </a:solidFill>
                <a:latin typeface="Goudy Type"/>
                <a:ea typeface="Roboto"/>
                <a:cs typeface="Roboto"/>
                <a:sym typeface="TT Rounds Condensed"/>
              </a:rPr>
              <a:t>, guiding the agent’s movement.</a:t>
            </a:r>
            <a:endParaRPr lang="en-US" sz="1700" spc="14">
              <a:solidFill>
                <a:srgbClr val="000000"/>
              </a:solidFill>
              <a:latin typeface="Goudy Type"/>
              <a:ea typeface="Roboto"/>
              <a:cs typeface="Roboto"/>
            </a:endParaRPr>
          </a:p>
        </p:txBody>
      </p:sp>
    </p:spTree>
    <p:extLst>
      <p:ext uri="{BB962C8B-B14F-4D97-AF65-F5344CB8AC3E}">
        <p14:creationId xmlns:p14="http://schemas.microsoft.com/office/powerpoint/2010/main" val="7207458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7"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anim calcmode="lin" valueType="num">
                                      <p:cBhvr>
                                        <p:cTn id="13" dur="500" fill="hold"/>
                                        <p:tgtEl>
                                          <p:spTgt spid="9"/>
                                        </p:tgtEl>
                                        <p:attrNameLst>
                                          <p:attrName>ppt_x</p:attrName>
                                        </p:attrNameLst>
                                      </p:cBhvr>
                                      <p:tavLst>
                                        <p:tav tm="0">
                                          <p:val>
                                            <p:strVal val="#ppt_x"/>
                                          </p:val>
                                        </p:tav>
                                        <p:tav tm="100000">
                                          <p:val>
                                            <p:strVal val="#ppt_x"/>
                                          </p:val>
                                        </p:tav>
                                      </p:tavLst>
                                    </p:anim>
                                    <p:anim calcmode="lin" valueType="num">
                                      <p:cBhvr>
                                        <p:cTn id="14" dur="450" decel="100000" fill="hold"/>
                                        <p:tgtEl>
                                          <p:spTgt spid="9"/>
                                        </p:tgtEl>
                                        <p:attrNameLst>
                                          <p:attrName>ppt_y</p:attrName>
                                        </p:attrNameLst>
                                      </p:cBhvr>
                                      <p:tavLst>
                                        <p:tav tm="0">
                                          <p:val>
                                            <p:strVal val="#ppt_y+1"/>
                                          </p:val>
                                        </p:tav>
                                        <p:tav tm="100000">
                                          <p:val>
                                            <p:strVal val="#ppt_y-.03"/>
                                          </p:val>
                                        </p:tav>
                                      </p:tavLst>
                                    </p:anim>
                                    <p:anim calcmode="lin" valueType="num">
                                      <p:cBhvr>
                                        <p:cTn id="15" dur="50" accel="100000" fill="hold">
                                          <p:stCondLst>
                                            <p:cond delay="45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down)">
                                      <p:cBhvr>
                                        <p:cTn id="25" dur="500"/>
                                        <p:tgtEl>
                                          <p:spTgt spid="15"/>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down)">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26"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down)">
                                      <p:cBhvr>
                                        <p:cTn id="33" dur="580">
                                          <p:stCondLst>
                                            <p:cond delay="0"/>
                                          </p:stCondLst>
                                        </p:cTn>
                                        <p:tgtEl>
                                          <p:spTgt spid="11"/>
                                        </p:tgtEl>
                                      </p:cBhvr>
                                    </p:animEffect>
                                    <p:anim calcmode="lin" valueType="num">
                                      <p:cBhvr>
                                        <p:cTn id="34"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35"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36"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37"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38"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39" dur="26">
                                          <p:stCondLst>
                                            <p:cond delay="650"/>
                                          </p:stCondLst>
                                        </p:cTn>
                                        <p:tgtEl>
                                          <p:spTgt spid="11"/>
                                        </p:tgtEl>
                                      </p:cBhvr>
                                      <p:to x="100000" y="60000"/>
                                    </p:animScale>
                                    <p:animScale>
                                      <p:cBhvr>
                                        <p:cTn id="40" dur="166" decel="50000">
                                          <p:stCondLst>
                                            <p:cond delay="676"/>
                                          </p:stCondLst>
                                        </p:cTn>
                                        <p:tgtEl>
                                          <p:spTgt spid="11"/>
                                        </p:tgtEl>
                                      </p:cBhvr>
                                      <p:to x="100000" y="100000"/>
                                    </p:animScale>
                                    <p:animScale>
                                      <p:cBhvr>
                                        <p:cTn id="41" dur="26">
                                          <p:stCondLst>
                                            <p:cond delay="1312"/>
                                          </p:stCondLst>
                                        </p:cTn>
                                        <p:tgtEl>
                                          <p:spTgt spid="11"/>
                                        </p:tgtEl>
                                      </p:cBhvr>
                                      <p:to x="100000" y="80000"/>
                                    </p:animScale>
                                    <p:animScale>
                                      <p:cBhvr>
                                        <p:cTn id="42" dur="166" decel="50000">
                                          <p:stCondLst>
                                            <p:cond delay="1338"/>
                                          </p:stCondLst>
                                        </p:cTn>
                                        <p:tgtEl>
                                          <p:spTgt spid="11"/>
                                        </p:tgtEl>
                                      </p:cBhvr>
                                      <p:to x="100000" y="100000"/>
                                    </p:animScale>
                                    <p:animScale>
                                      <p:cBhvr>
                                        <p:cTn id="43" dur="26">
                                          <p:stCondLst>
                                            <p:cond delay="1642"/>
                                          </p:stCondLst>
                                        </p:cTn>
                                        <p:tgtEl>
                                          <p:spTgt spid="11"/>
                                        </p:tgtEl>
                                      </p:cBhvr>
                                      <p:to x="100000" y="90000"/>
                                    </p:animScale>
                                    <p:animScale>
                                      <p:cBhvr>
                                        <p:cTn id="44" dur="166" decel="50000">
                                          <p:stCondLst>
                                            <p:cond delay="1668"/>
                                          </p:stCondLst>
                                        </p:cTn>
                                        <p:tgtEl>
                                          <p:spTgt spid="11"/>
                                        </p:tgtEl>
                                      </p:cBhvr>
                                      <p:to x="100000" y="100000"/>
                                    </p:animScale>
                                    <p:animScale>
                                      <p:cBhvr>
                                        <p:cTn id="45" dur="26">
                                          <p:stCondLst>
                                            <p:cond delay="1808"/>
                                          </p:stCondLst>
                                        </p:cTn>
                                        <p:tgtEl>
                                          <p:spTgt spid="11"/>
                                        </p:tgtEl>
                                      </p:cBhvr>
                                      <p:to x="100000" y="95000"/>
                                    </p:animScale>
                                    <p:animScale>
                                      <p:cBhvr>
                                        <p:cTn id="46" dur="166" decel="50000">
                                          <p:stCondLst>
                                            <p:cond delay="1834"/>
                                          </p:stCondLst>
                                        </p:cTn>
                                        <p:tgtEl>
                                          <p:spTgt spid="11"/>
                                        </p:tgtEl>
                                      </p:cBhvr>
                                      <p:to x="100000" y="100000"/>
                                    </p:animScale>
                                  </p:childTnLst>
                                </p:cTn>
                              </p:par>
                              <p:par>
                                <p:cTn id="47" presetID="26"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wipe(down)">
                                      <p:cBhvr>
                                        <p:cTn id="49" dur="580">
                                          <p:stCondLst>
                                            <p:cond delay="0"/>
                                          </p:stCondLst>
                                        </p:cTn>
                                        <p:tgtEl>
                                          <p:spTgt spid="14"/>
                                        </p:tgtEl>
                                      </p:cBhvr>
                                    </p:animEffect>
                                    <p:anim calcmode="lin" valueType="num">
                                      <p:cBhvr>
                                        <p:cTn id="50"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51"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52"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53"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54"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55" dur="26">
                                          <p:stCondLst>
                                            <p:cond delay="650"/>
                                          </p:stCondLst>
                                        </p:cTn>
                                        <p:tgtEl>
                                          <p:spTgt spid="14"/>
                                        </p:tgtEl>
                                      </p:cBhvr>
                                      <p:to x="100000" y="60000"/>
                                    </p:animScale>
                                    <p:animScale>
                                      <p:cBhvr>
                                        <p:cTn id="56" dur="166" decel="50000">
                                          <p:stCondLst>
                                            <p:cond delay="676"/>
                                          </p:stCondLst>
                                        </p:cTn>
                                        <p:tgtEl>
                                          <p:spTgt spid="14"/>
                                        </p:tgtEl>
                                      </p:cBhvr>
                                      <p:to x="100000" y="100000"/>
                                    </p:animScale>
                                    <p:animScale>
                                      <p:cBhvr>
                                        <p:cTn id="57" dur="26">
                                          <p:stCondLst>
                                            <p:cond delay="1312"/>
                                          </p:stCondLst>
                                        </p:cTn>
                                        <p:tgtEl>
                                          <p:spTgt spid="14"/>
                                        </p:tgtEl>
                                      </p:cBhvr>
                                      <p:to x="100000" y="80000"/>
                                    </p:animScale>
                                    <p:animScale>
                                      <p:cBhvr>
                                        <p:cTn id="58" dur="166" decel="50000">
                                          <p:stCondLst>
                                            <p:cond delay="1338"/>
                                          </p:stCondLst>
                                        </p:cTn>
                                        <p:tgtEl>
                                          <p:spTgt spid="14"/>
                                        </p:tgtEl>
                                      </p:cBhvr>
                                      <p:to x="100000" y="100000"/>
                                    </p:animScale>
                                    <p:animScale>
                                      <p:cBhvr>
                                        <p:cTn id="59" dur="26">
                                          <p:stCondLst>
                                            <p:cond delay="1642"/>
                                          </p:stCondLst>
                                        </p:cTn>
                                        <p:tgtEl>
                                          <p:spTgt spid="14"/>
                                        </p:tgtEl>
                                      </p:cBhvr>
                                      <p:to x="100000" y="90000"/>
                                    </p:animScale>
                                    <p:animScale>
                                      <p:cBhvr>
                                        <p:cTn id="60" dur="166" decel="50000">
                                          <p:stCondLst>
                                            <p:cond delay="1668"/>
                                          </p:stCondLst>
                                        </p:cTn>
                                        <p:tgtEl>
                                          <p:spTgt spid="14"/>
                                        </p:tgtEl>
                                      </p:cBhvr>
                                      <p:to x="100000" y="100000"/>
                                    </p:animScale>
                                    <p:animScale>
                                      <p:cBhvr>
                                        <p:cTn id="61" dur="26">
                                          <p:stCondLst>
                                            <p:cond delay="1808"/>
                                          </p:stCondLst>
                                        </p:cTn>
                                        <p:tgtEl>
                                          <p:spTgt spid="14"/>
                                        </p:tgtEl>
                                      </p:cBhvr>
                                      <p:to x="100000" y="95000"/>
                                    </p:animScale>
                                    <p:animScale>
                                      <p:cBhvr>
                                        <p:cTn id="62" dur="166" decel="50000">
                                          <p:stCondLst>
                                            <p:cond delay="1834"/>
                                          </p:stCondLst>
                                        </p:cTn>
                                        <p:tgtEl>
                                          <p:spTgt spid="1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P spid="14" grpId="0" animBg="1"/>
      <p:bldP spid="15" grpId="0" animBg="1"/>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2192000" cy="6858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txBody>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endParaRPr lang="en-AU" sz="800"/>
            </a:p>
          </p:txBody>
        </p:sp>
      </p:grpSp>
      <p:grpSp>
        <p:nvGrpSpPr>
          <p:cNvPr id="4" name="Group 4"/>
          <p:cNvGrpSpPr/>
          <p:nvPr/>
        </p:nvGrpSpPr>
        <p:grpSpPr>
          <a:xfrm>
            <a:off x="0" y="0"/>
            <a:ext cx="12192000" cy="6858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chemeClr val="bg2"/>
            </a:solidFill>
          </p:spPr>
          <p:txBody>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endParaRPr lang="en-AU" sz="800"/>
            </a:p>
          </p:txBody>
        </p:sp>
      </p:grpSp>
      <p:sp>
        <p:nvSpPr>
          <p:cNvPr id="7" name="TextBox 7"/>
          <p:cNvSpPr txBox="1"/>
          <p:nvPr/>
        </p:nvSpPr>
        <p:spPr>
          <a:xfrm>
            <a:off x="232008" y="115208"/>
            <a:ext cx="10486792" cy="595163"/>
          </a:xfrm>
          <a:prstGeom prst="rect">
            <a:avLst/>
          </a:prstGeom>
        </p:spPr>
        <p:txBody>
          <a:bodyPr wrap="square" lIns="0" tIns="0" rIns="0" bIns="0" rtlCol="0" anchor="t">
            <a:spAutoFit/>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pPr algn="l">
              <a:lnSpc>
                <a:spcPts val="5042"/>
              </a:lnSpc>
            </a:pPr>
            <a:r>
              <a:rPr lang="en-US" sz="3600" b="1">
                <a:solidFill>
                  <a:srgbClr val="1B1B27"/>
                </a:solidFill>
                <a:latin typeface="Goudy Old Style"/>
                <a:ea typeface="Raleway"/>
                <a:cs typeface="Raleway"/>
                <a:sym typeface="Raleway"/>
              </a:rPr>
              <a:t>Handling Group and Individual Agents</a:t>
            </a:r>
            <a:endParaRPr lang="en-US" sz="3600" b="1">
              <a:solidFill>
                <a:srgbClr val="1B1B27"/>
              </a:solidFill>
              <a:latin typeface="Goudy Old Style"/>
              <a:ea typeface="Raleway"/>
              <a:cs typeface="Raleway"/>
            </a:endParaRPr>
          </a:p>
        </p:txBody>
      </p:sp>
      <p:sp>
        <p:nvSpPr>
          <p:cNvPr id="8" name="TextBox 8"/>
          <p:cNvSpPr txBox="1"/>
          <p:nvPr/>
        </p:nvSpPr>
        <p:spPr>
          <a:xfrm>
            <a:off x="334750" y="1053928"/>
            <a:ext cx="2571750" cy="301814"/>
          </a:xfrm>
          <a:prstGeom prst="rect">
            <a:avLst/>
          </a:prstGeom>
        </p:spPr>
        <p:txBody>
          <a:bodyPr wrap="square" lIns="0" tIns="0" rIns="0" bIns="0" rtlCol="0" anchor="t">
            <a:spAutoFit/>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pPr algn="l">
              <a:lnSpc>
                <a:spcPts val="2499"/>
              </a:lnSpc>
            </a:pPr>
            <a:r>
              <a:rPr lang="en-US" sz="2000" b="1">
                <a:solidFill>
                  <a:srgbClr val="1B1B27"/>
                </a:solidFill>
                <a:latin typeface="Goudy Type"/>
                <a:ea typeface="Raleway Bold"/>
                <a:cs typeface="Raleway Bold"/>
                <a:sym typeface="Raleway Bold"/>
              </a:rPr>
              <a:t>Global Path Planning</a:t>
            </a:r>
            <a:endParaRPr lang="en-US" sz="2000" b="1">
              <a:solidFill>
                <a:srgbClr val="1B1B27"/>
              </a:solidFill>
              <a:latin typeface="Goudy Type"/>
              <a:ea typeface="Raleway Bold"/>
              <a:cs typeface="Raleway Bold"/>
            </a:endParaRPr>
          </a:p>
        </p:txBody>
      </p:sp>
      <p:sp>
        <p:nvSpPr>
          <p:cNvPr id="9" name="TextBox 9"/>
          <p:cNvSpPr txBox="1"/>
          <p:nvPr/>
        </p:nvSpPr>
        <p:spPr>
          <a:xfrm>
            <a:off x="334750" y="1424753"/>
            <a:ext cx="2714883" cy="982577"/>
          </a:xfrm>
          <a:prstGeom prst="rect">
            <a:avLst/>
          </a:prstGeom>
        </p:spPr>
        <p:txBody>
          <a:bodyPr wrap="square" lIns="0" tIns="0" rIns="0" bIns="0" rtlCol="0" anchor="t">
            <a:spAutoFit/>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pPr algn="l">
              <a:lnSpc>
                <a:spcPts val="2583"/>
              </a:lnSpc>
            </a:pPr>
            <a:r>
              <a:rPr lang="en-US" sz="2000">
                <a:solidFill>
                  <a:srgbClr val="000000"/>
                </a:solidFill>
                <a:latin typeface="Goudy Old Style"/>
                <a:ea typeface="Roboto"/>
                <a:cs typeface="Roboto"/>
                <a:sym typeface="Roboto"/>
              </a:rPr>
              <a:t>Moves groups of agents toward shared goals, ensuring group cohesion.</a:t>
            </a:r>
            <a:endParaRPr lang="en-US" sz="2000">
              <a:solidFill>
                <a:srgbClr val="000000"/>
              </a:solidFill>
              <a:latin typeface="Goudy Old Style"/>
              <a:ea typeface="Roboto"/>
              <a:cs typeface="Roboto"/>
            </a:endParaRPr>
          </a:p>
        </p:txBody>
      </p:sp>
      <p:sp>
        <p:nvSpPr>
          <p:cNvPr id="10" name="TextBox 10"/>
          <p:cNvSpPr txBox="1"/>
          <p:nvPr/>
        </p:nvSpPr>
        <p:spPr>
          <a:xfrm>
            <a:off x="3340449" y="1053928"/>
            <a:ext cx="3738963" cy="301814"/>
          </a:xfrm>
          <a:prstGeom prst="rect">
            <a:avLst/>
          </a:prstGeom>
        </p:spPr>
        <p:txBody>
          <a:bodyPr wrap="square" lIns="0" tIns="0" rIns="0" bIns="0" rtlCol="0" anchor="t">
            <a:spAutoFit/>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pPr algn="l">
              <a:lnSpc>
                <a:spcPts val="2499"/>
              </a:lnSpc>
            </a:pPr>
            <a:r>
              <a:rPr lang="en-US" sz="2000" b="1">
                <a:solidFill>
                  <a:srgbClr val="1B1B27"/>
                </a:solidFill>
                <a:latin typeface="Goudy Type"/>
                <a:ea typeface="Raleway Bold"/>
                <a:cs typeface="Raleway Bold"/>
                <a:sym typeface="Raleway Bold"/>
              </a:rPr>
              <a:t>Local Path Adjustments</a:t>
            </a:r>
            <a:endParaRPr lang="en-US" sz="2000" b="1">
              <a:solidFill>
                <a:srgbClr val="1B1B27"/>
              </a:solidFill>
              <a:latin typeface="Goudy Type"/>
              <a:ea typeface="Raleway Bold"/>
              <a:cs typeface="Raleway Bold"/>
            </a:endParaRPr>
          </a:p>
        </p:txBody>
      </p:sp>
      <p:sp>
        <p:nvSpPr>
          <p:cNvPr id="11" name="TextBox 11"/>
          <p:cNvSpPr txBox="1"/>
          <p:nvPr/>
        </p:nvSpPr>
        <p:spPr>
          <a:xfrm>
            <a:off x="3340450" y="1481903"/>
            <a:ext cx="3971326" cy="4105226"/>
          </a:xfrm>
          <a:prstGeom prst="rect">
            <a:avLst/>
          </a:prstGeom>
        </p:spPr>
        <p:txBody>
          <a:bodyPr wrap="square" lIns="0" tIns="0" rIns="0" bIns="0" rtlCol="0" anchor="t">
            <a:spAutoFit/>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pPr algn="l">
              <a:lnSpc>
                <a:spcPts val="1999"/>
              </a:lnSpc>
            </a:pPr>
            <a:r>
              <a:rPr lang="en-US" sz="2000">
                <a:latin typeface="Goudy Old Style"/>
                <a:ea typeface="Roboto"/>
                <a:cs typeface="Roboto"/>
                <a:sym typeface="Roboto"/>
              </a:rPr>
              <a:t>Each agent has a </a:t>
            </a:r>
            <a:r>
              <a:rPr lang="en-US" sz="2000" b="1">
                <a:latin typeface="Goudy Old Style"/>
                <a:ea typeface="Roboto Bold"/>
                <a:cs typeface="Roboto Bold"/>
                <a:sym typeface="Roboto Bold"/>
              </a:rPr>
              <a:t>local map</a:t>
            </a:r>
            <a:r>
              <a:rPr lang="en-US" sz="2000">
                <a:latin typeface="Goudy Old Style"/>
                <a:ea typeface="Roboto"/>
                <a:cs typeface="Roboto"/>
                <a:sym typeface="Roboto"/>
              </a:rPr>
              <a:t> </a:t>
            </a:r>
            <a:r>
              <a:rPr lang="en-US" sz="2000" err="1">
                <a:latin typeface="Goudy Old Style"/>
                <a:ea typeface="Roboto"/>
                <a:cs typeface="Roboto"/>
                <a:sym typeface="Roboto"/>
              </a:rPr>
              <a:t>m</a:t>
            </a:r>
            <a:r>
              <a:rPr lang="en-US" sz="2000" baseline="-25000" err="1">
                <a:latin typeface="Goudy Old Style"/>
                <a:ea typeface="Roboto"/>
                <a:cs typeface="Roboto"/>
                <a:sym typeface="Roboto"/>
              </a:rPr>
              <a:t>k</a:t>
            </a:r>
            <a:r>
              <a:rPr lang="en-US" sz="2000">
                <a:latin typeface="Goudy Old Style"/>
                <a:ea typeface="Roboto"/>
                <a:cs typeface="Roboto"/>
                <a:sym typeface="Roboto"/>
              </a:rPr>
              <a:t>​, which contains the agent’s current surroundings.</a:t>
            </a:r>
            <a:endParaRPr lang="en-US" sz="2000">
              <a:latin typeface="Goudy Old Style"/>
              <a:ea typeface="Roboto"/>
              <a:cs typeface="Roboto"/>
            </a:endParaRPr>
          </a:p>
          <a:p>
            <a:pPr algn="l">
              <a:lnSpc>
                <a:spcPts val="1999"/>
              </a:lnSpc>
            </a:pPr>
            <a:endParaRPr lang="en-US" sz="2000">
              <a:solidFill>
                <a:srgbClr val="000000"/>
              </a:solidFill>
              <a:latin typeface="Goudy Old Style"/>
              <a:ea typeface="Roboto"/>
              <a:cs typeface="Roboto"/>
            </a:endParaRPr>
          </a:p>
          <a:p>
            <a:pPr algn="l">
              <a:lnSpc>
                <a:spcPts val="1999"/>
              </a:lnSpc>
            </a:pPr>
            <a:r>
              <a:rPr lang="en-US" sz="2000">
                <a:latin typeface="Goudy Old Style"/>
                <a:ea typeface="Roboto"/>
                <a:cs typeface="Roboto"/>
                <a:sym typeface="Roboto"/>
              </a:rPr>
              <a:t>The local map has three regions:</a:t>
            </a:r>
            <a:endParaRPr lang="en-US" sz="2000">
              <a:latin typeface="Goudy Old Style"/>
              <a:ea typeface="Roboto"/>
              <a:cs typeface="Roboto"/>
            </a:endParaRPr>
          </a:p>
          <a:p>
            <a:pPr algn="l">
              <a:lnSpc>
                <a:spcPts val="1999"/>
              </a:lnSpc>
            </a:pPr>
            <a:endParaRPr lang="en-US" sz="2000">
              <a:solidFill>
                <a:srgbClr val="000000"/>
              </a:solidFill>
              <a:latin typeface="Goudy Old Style"/>
              <a:ea typeface="Roboto"/>
              <a:cs typeface="Roboto"/>
            </a:endParaRPr>
          </a:p>
          <a:p>
            <a:pPr marL="631825" lvl="2" indent="-210185" algn="l">
              <a:lnSpc>
                <a:spcPts val="1999"/>
              </a:lnSpc>
              <a:buFont typeface="Arial"/>
              <a:buChar char="⚬"/>
            </a:pPr>
            <a:r>
              <a:rPr lang="en-US" sz="2000" b="1">
                <a:latin typeface="Goudy Old Style"/>
                <a:ea typeface="Roboto Bold"/>
                <a:cs typeface="Roboto Bold"/>
                <a:sym typeface="Roboto Bold"/>
              </a:rPr>
              <a:t>Update Zone (u-zone)</a:t>
            </a:r>
            <a:r>
              <a:rPr lang="en-US" sz="2000">
                <a:latin typeface="Goudy Old Style"/>
                <a:ea typeface="Roboto"/>
                <a:cs typeface="Roboto"/>
                <a:sym typeface="Roboto"/>
              </a:rPr>
              <a:t>: Central area where agents update their path info.</a:t>
            </a:r>
            <a:endParaRPr lang="en-US" sz="2000">
              <a:latin typeface="Goudy Old Style"/>
              <a:ea typeface="Roboto"/>
              <a:cs typeface="Roboto"/>
            </a:endParaRPr>
          </a:p>
          <a:p>
            <a:pPr marL="631825" lvl="2" indent="-210185" algn="l">
              <a:lnSpc>
                <a:spcPts val="1999"/>
              </a:lnSpc>
            </a:pPr>
            <a:endParaRPr lang="en-US" sz="2000">
              <a:solidFill>
                <a:srgbClr val="000000"/>
              </a:solidFill>
              <a:latin typeface="Goudy Old Style"/>
              <a:ea typeface="Roboto"/>
              <a:cs typeface="Roboto"/>
            </a:endParaRPr>
          </a:p>
          <a:p>
            <a:pPr marL="631825" lvl="2" indent="-210185" algn="l">
              <a:lnSpc>
                <a:spcPts val="1999"/>
              </a:lnSpc>
              <a:buFont typeface="Arial"/>
              <a:buChar char="⚬"/>
            </a:pPr>
            <a:r>
              <a:rPr lang="en-US" sz="2000" b="1">
                <a:latin typeface="Goudy Old Style"/>
                <a:ea typeface="Roboto Bold"/>
                <a:cs typeface="Roboto Bold"/>
                <a:sym typeface="Roboto Bold"/>
              </a:rPr>
              <a:t>Free Zone (f-zone)</a:t>
            </a:r>
            <a:r>
              <a:rPr lang="en-US" sz="2000">
                <a:latin typeface="Goudy Old Style"/>
                <a:ea typeface="Roboto"/>
                <a:cs typeface="Roboto"/>
                <a:sym typeface="Roboto"/>
              </a:rPr>
              <a:t>: Areas without obstacles.</a:t>
            </a:r>
            <a:endParaRPr lang="en-US" sz="2000">
              <a:latin typeface="Goudy Old Style"/>
              <a:ea typeface="Roboto"/>
              <a:cs typeface="Roboto"/>
            </a:endParaRPr>
          </a:p>
          <a:p>
            <a:pPr marL="631825" lvl="2" indent="-210185" algn="l">
              <a:lnSpc>
                <a:spcPts val="1999"/>
              </a:lnSpc>
            </a:pPr>
            <a:endParaRPr lang="en-US" sz="2000">
              <a:solidFill>
                <a:srgbClr val="000000"/>
              </a:solidFill>
              <a:latin typeface="Goudy Old Style"/>
              <a:ea typeface="Roboto"/>
              <a:cs typeface="Roboto"/>
            </a:endParaRPr>
          </a:p>
          <a:p>
            <a:pPr marL="631825" lvl="2" indent="-210185" algn="l">
              <a:lnSpc>
                <a:spcPts val="1999"/>
              </a:lnSpc>
              <a:buFont typeface="Arial"/>
              <a:buChar char="⚬"/>
            </a:pPr>
            <a:r>
              <a:rPr lang="en-US" sz="2000" b="1">
                <a:latin typeface="Goudy Old Style"/>
                <a:ea typeface="Roboto Bold"/>
                <a:cs typeface="Roboto Bold"/>
                <a:sym typeface="Roboto Bold"/>
              </a:rPr>
              <a:t>Border Zone (b-zone)</a:t>
            </a:r>
            <a:r>
              <a:rPr lang="en-US" sz="2000">
                <a:latin typeface="Goudy Old Style"/>
                <a:ea typeface="Roboto"/>
                <a:cs typeface="Roboto"/>
                <a:sym typeface="Roboto"/>
              </a:rPr>
              <a:t>: Regions near obstacles where path adjustments are necessary.</a:t>
            </a:r>
            <a:endParaRPr lang="en-US" sz="2000">
              <a:latin typeface="Goudy Old Style"/>
              <a:ea typeface="Roboto"/>
              <a:cs typeface="Roboto"/>
            </a:endParaRPr>
          </a:p>
        </p:txBody>
      </p:sp>
      <p:sp>
        <p:nvSpPr>
          <p:cNvPr id="12" name="TextBox 12"/>
          <p:cNvSpPr txBox="1"/>
          <p:nvPr/>
        </p:nvSpPr>
        <p:spPr>
          <a:xfrm>
            <a:off x="7635136" y="1063774"/>
            <a:ext cx="2571750" cy="301814"/>
          </a:xfrm>
          <a:prstGeom prst="rect">
            <a:avLst/>
          </a:prstGeom>
        </p:spPr>
        <p:txBody>
          <a:bodyPr wrap="square" lIns="0" tIns="0" rIns="0" bIns="0" rtlCol="0" anchor="t">
            <a:spAutoFit/>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pPr algn="l">
              <a:lnSpc>
                <a:spcPts val="2499"/>
              </a:lnSpc>
            </a:pPr>
            <a:r>
              <a:rPr lang="en-US" sz="2000" b="1">
                <a:solidFill>
                  <a:srgbClr val="1B1B27"/>
                </a:solidFill>
                <a:latin typeface="Goudy Type"/>
                <a:ea typeface="Raleway Bold"/>
                <a:cs typeface="Raleway Bold"/>
                <a:sym typeface="Raleway Bold"/>
              </a:rPr>
              <a:t>Adaptive Behavior</a:t>
            </a:r>
            <a:endParaRPr lang="en-US" sz="2000" b="1">
              <a:solidFill>
                <a:srgbClr val="1B1B27"/>
              </a:solidFill>
              <a:latin typeface="Goudy Type"/>
              <a:ea typeface="Raleway Bold"/>
              <a:cs typeface="Raleway Bold"/>
            </a:endParaRPr>
          </a:p>
        </p:txBody>
      </p:sp>
      <p:sp>
        <p:nvSpPr>
          <p:cNvPr id="13" name="TextBox 13"/>
          <p:cNvSpPr txBox="1"/>
          <p:nvPr/>
        </p:nvSpPr>
        <p:spPr>
          <a:xfrm>
            <a:off x="7602592" y="1442588"/>
            <a:ext cx="4410474" cy="1649426"/>
          </a:xfrm>
          <a:prstGeom prst="rect">
            <a:avLst/>
          </a:prstGeom>
        </p:spPr>
        <p:txBody>
          <a:bodyPr wrap="square" lIns="0" tIns="0" rIns="0" bIns="0" rtlCol="0" anchor="t">
            <a:spAutoFit/>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pPr algn="l">
              <a:lnSpc>
                <a:spcPts val="2583"/>
              </a:lnSpc>
            </a:pPr>
            <a:r>
              <a:rPr lang="en-US" sz="2000">
                <a:solidFill>
                  <a:srgbClr val="000000"/>
                </a:solidFill>
                <a:latin typeface="Goudy Old Style"/>
                <a:ea typeface="Roboto"/>
                <a:cs typeface="Roboto"/>
                <a:sym typeface="Roboto"/>
              </a:rPr>
              <a:t>Each agent updates the potential at its current position based on the values from neighboring cells, ensuring the path is continuously optimized as the agent moves within its local map.</a:t>
            </a:r>
            <a:endParaRPr lang="en-US" sz="2000">
              <a:solidFill>
                <a:srgbClr val="000000"/>
              </a:solidFill>
              <a:latin typeface="Goudy Old Style"/>
              <a:ea typeface="Roboto"/>
              <a:cs typeface="Roboto"/>
            </a:endParaRPr>
          </a:p>
        </p:txBody>
      </p:sp>
      <p:sp>
        <p:nvSpPr>
          <p:cNvPr id="14" name="Freeform 14" descr="A group of men in green shirts  Description automatically generated"/>
          <p:cNvSpPr/>
          <p:nvPr/>
        </p:nvSpPr>
        <p:spPr>
          <a:xfrm>
            <a:off x="498074" y="2779952"/>
            <a:ext cx="2127250" cy="1674813"/>
          </a:xfrm>
          <a:custGeom>
            <a:avLst/>
            <a:gdLst/>
            <a:ahLst/>
            <a:cxnLst/>
            <a:rect l="l" t="t" r="r" b="b"/>
            <a:pathLst>
              <a:path w="3190875" h="2512219">
                <a:moveTo>
                  <a:pt x="0" y="0"/>
                </a:moveTo>
                <a:lnTo>
                  <a:pt x="3190875" y="0"/>
                </a:lnTo>
                <a:lnTo>
                  <a:pt x="3190875" y="2512219"/>
                </a:lnTo>
                <a:lnTo>
                  <a:pt x="0" y="2512219"/>
                </a:lnTo>
                <a:lnTo>
                  <a:pt x="0" y="0"/>
                </a:lnTo>
                <a:close/>
              </a:path>
            </a:pathLst>
          </a:custGeom>
          <a:blipFill>
            <a:blip r:embed="rId2"/>
            <a:stretch>
              <a:fillRect/>
            </a:stretch>
          </a:blipFill>
        </p:spPr>
        <p:txBody>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endParaRPr lang="en-AU" sz="800"/>
          </a:p>
        </p:txBody>
      </p:sp>
      <p:sp>
        <p:nvSpPr>
          <p:cNvPr id="15" name="Freeform 15"/>
          <p:cNvSpPr/>
          <p:nvPr/>
        </p:nvSpPr>
        <p:spPr>
          <a:xfrm>
            <a:off x="7635136" y="3300775"/>
            <a:ext cx="3470248" cy="2845412"/>
          </a:xfrm>
          <a:custGeom>
            <a:avLst/>
            <a:gdLst/>
            <a:ahLst/>
            <a:cxnLst/>
            <a:rect l="l" t="t" r="r" b="b"/>
            <a:pathLst>
              <a:path w="5205372" h="4268118">
                <a:moveTo>
                  <a:pt x="0" y="0"/>
                </a:moveTo>
                <a:lnTo>
                  <a:pt x="5205373" y="0"/>
                </a:lnTo>
                <a:lnTo>
                  <a:pt x="5205373" y="4268117"/>
                </a:lnTo>
                <a:lnTo>
                  <a:pt x="0" y="4268117"/>
                </a:lnTo>
                <a:lnTo>
                  <a:pt x="0" y="0"/>
                </a:lnTo>
                <a:close/>
              </a:path>
            </a:pathLst>
          </a:custGeom>
          <a:blipFill>
            <a:blip r:embed="rId3"/>
            <a:stretch>
              <a:fillRect/>
            </a:stretch>
          </a:blipFill>
        </p:spPr>
        <p:txBody>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endParaRPr lang="en-AU" sz="800"/>
          </a:p>
        </p:txBody>
      </p:sp>
      <p:sp>
        <p:nvSpPr>
          <p:cNvPr id="16" name="Freeform 16" descr="A group of men running with guns  Description automatically generated"/>
          <p:cNvSpPr/>
          <p:nvPr/>
        </p:nvSpPr>
        <p:spPr>
          <a:xfrm>
            <a:off x="498074" y="4723481"/>
            <a:ext cx="2119313" cy="1674813"/>
          </a:xfrm>
          <a:custGeom>
            <a:avLst/>
            <a:gdLst/>
            <a:ahLst/>
            <a:cxnLst/>
            <a:rect l="l" t="t" r="r" b="b"/>
            <a:pathLst>
              <a:path w="3178969" h="2512219">
                <a:moveTo>
                  <a:pt x="0" y="0"/>
                </a:moveTo>
                <a:lnTo>
                  <a:pt x="3178969" y="0"/>
                </a:lnTo>
                <a:lnTo>
                  <a:pt x="3178969" y="2512219"/>
                </a:lnTo>
                <a:lnTo>
                  <a:pt x="0" y="2512219"/>
                </a:lnTo>
                <a:lnTo>
                  <a:pt x="0" y="0"/>
                </a:lnTo>
                <a:close/>
              </a:path>
            </a:pathLst>
          </a:custGeom>
          <a:blipFill>
            <a:blip r:embed="rId4"/>
            <a:stretch>
              <a:fillRect/>
            </a:stretch>
          </a:blipFill>
        </p:spPr>
        <p:txBody>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endParaRPr lang="en-AU" sz="80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7"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900" decel="100000" fill="hold"/>
                                        <p:tgtEl>
                                          <p:spTgt spid="14"/>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par>
                                <p:cTn id="16" presetID="49" presetClass="entr" presetSubtype="0" decel="10000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 calcmode="lin" valueType="num">
                                      <p:cBhvr>
                                        <p:cTn id="20" dur="500" fill="hold"/>
                                        <p:tgtEl>
                                          <p:spTgt spid="9"/>
                                        </p:tgtEl>
                                        <p:attrNameLst>
                                          <p:attrName>style.rotation</p:attrName>
                                        </p:attrNameLst>
                                      </p:cBhvr>
                                      <p:tavLst>
                                        <p:tav tm="0">
                                          <p:val>
                                            <p:fltVal val="360"/>
                                          </p:val>
                                        </p:tav>
                                        <p:tav tm="100000">
                                          <p:val>
                                            <p:fltVal val="0"/>
                                          </p:val>
                                        </p:tav>
                                      </p:tavLst>
                                    </p:anim>
                                    <p:animEffect transition="in" filter="fade">
                                      <p:cBhvr>
                                        <p:cTn id="21" dur="500"/>
                                        <p:tgtEl>
                                          <p:spTgt spid="9"/>
                                        </p:tgtEl>
                                      </p:cBhvr>
                                    </p:animEffect>
                                  </p:childTnLst>
                                </p:cTn>
                              </p:par>
                              <p:par>
                                <p:cTn id="22" presetID="37"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anim calcmode="lin" valueType="num">
                                      <p:cBhvr>
                                        <p:cTn id="25" dur="1000" fill="hold"/>
                                        <p:tgtEl>
                                          <p:spTgt spid="16"/>
                                        </p:tgtEl>
                                        <p:attrNameLst>
                                          <p:attrName>ppt_x</p:attrName>
                                        </p:attrNameLst>
                                      </p:cBhvr>
                                      <p:tavLst>
                                        <p:tav tm="0">
                                          <p:val>
                                            <p:strVal val="#ppt_x"/>
                                          </p:val>
                                        </p:tav>
                                        <p:tav tm="100000">
                                          <p:val>
                                            <p:strVal val="#ppt_x"/>
                                          </p:val>
                                        </p:tav>
                                      </p:tavLst>
                                    </p:anim>
                                    <p:anim calcmode="lin" valueType="num">
                                      <p:cBhvr>
                                        <p:cTn id="26" dur="900" decel="100000" fill="hold"/>
                                        <p:tgtEl>
                                          <p:spTgt spid="16"/>
                                        </p:tgtEl>
                                        <p:attrNameLst>
                                          <p:attrName>ppt_y</p:attrName>
                                        </p:attrNameLst>
                                      </p:cBhvr>
                                      <p:tavLst>
                                        <p:tav tm="0">
                                          <p:val>
                                            <p:strVal val="#ppt_y+1"/>
                                          </p:val>
                                        </p:tav>
                                        <p:tav tm="100000">
                                          <p:val>
                                            <p:strVal val="#ppt_y-.03"/>
                                          </p:val>
                                        </p:tav>
                                      </p:tavLst>
                                    </p:anim>
                                    <p:anim calcmode="lin" valueType="num">
                                      <p:cBhvr>
                                        <p:cTn id="27"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arn(inVertical)">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49" presetClass="entr" presetSubtype="0" decel="10000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500" fill="hold"/>
                                        <p:tgtEl>
                                          <p:spTgt spid="11"/>
                                        </p:tgtEl>
                                        <p:attrNameLst>
                                          <p:attrName>ppt_w</p:attrName>
                                        </p:attrNameLst>
                                      </p:cBhvr>
                                      <p:tavLst>
                                        <p:tav tm="0">
                                          <p:val>
                                            <p:fltVal val="0"/>
                                          </p:val>
                                        </p:tav>
                                        <p:tav tm="100000">
                                          <p:val>
                                            <p:strVal val="#ppt_w"/>
                                          </p:val>
                                        </p:tav>
                                      </p:tavLst>
                                    </p:anim>
                                    <p:anim calcmode="lin" valueType="num">
                                      <p:cBhvr>
                                        <p:cTn id="38" dur="500" fill="hold"/>
                                        <p:tgtEl>
                                          <p:spTgt spid="11"/>
                                        </p:tgtEl>
                                        <p:attrNameLst>
                                          <p:attrName>ppt_h</p:attrName>
                                        </p:attrNameLst>
                                      </p:cBhvr>
                                      <p:tavLst>
                                        <p:tav tm="0">
                                          <p:val>
                                            <p:fltVal val="0"/>
                                          </p:val>
                                        </p:tav>
                                        <p:tav tm="100000">
                                          <p:val>
                                            <p:strVal val="#ppt_h"/>
                                          </p:val>
                                        </p:tav>
                                      </p:tavLst>
                                    </p:anim>
                                    <p:anim calcmode="lin" valueType="num">
                                      <p:cBhvr>
                                        <p:cTn id="39" dur="500" fill="hold"/>
                                        <p:tgtEl>
                                          <p:spTgt spid="11"/>
                                        </p:tgtEl>
                                        <p:attrNameLst>
                                          <p:attrName>style.rotation</p:attrName>
                                        </p:attrNameLst>
                                      </p:cBhvr>
                                      <p:tavLst>
                                        <p:tav tm="0">
                                          <p:val>
                                            <p:fltVal val="360"/>
                                          </p:val>
                                        </p:tav>
                                        <p:tav tm="100000">
                                          <p:val>
                                            <p:fltVal val="0"/>
                                          </p:val>
                                        </p:tav>
                                      </p:tavLst>
                                    </p:anim>
                                    <p:animEffect transition="in" filter="fade">
                                      <p:cBhvr>
                                        <p:cTn id="40" dur="500"/>
                                        <p:tgtEl>
                                          <p:spTgt spid="11"/>
                                        </p:tgtEl>
                                      </p:cBhvr>
                                    </p:animEffect>
                                  </p:childTnLst>
                                </p:cTn>
                              </p:par>
                              <p:par>
                                <p:cTn id="41" presetID="49" presetClass="entr" presetSubtype="0" decel="10000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p:cTn id="43" dur="500" fill="hold"/>
                                        <p:tgtEl>
                                          <p:spTgt spid="15"/>
                                        </p:tgtEl>
                                        <p:attrNameLst>
                                          <p:attrName>ppt_w</p:attrName>
                                        </p:attrNameLst>
                                      </p:cBhvr>
                                      <p:tavLst>
                                        <p:tav tm="0">
                                          <p:val>
                                            <p:fltVal val="0"/>
                                          </p:val>
                                        </p:tav>
                                        <p:tav tm="100000">
                                          <p:val>
                                            <p:strVal val="#ppt_w"/>
                                          </p:val>
                                        </p:tav>
                                      </p:tavLst>
                                    </p:anim>
                                    <p:anim calcmode="lin" valueType="num">
                                      <p:cBhvr>
                                        <p:cTn id="44" dur="500" fill="hold"/>
                                        <p:tgtEl>
                                          <p:spTgt spid="15"/>
                                        </p:tgtEl>
                                        <p:attrNameLst>
                                          <p:attrName>ppt_h</p:attrName>
                                        </p:attrNameLst>
                                      </p:cBhvr>
                                      <p:tavLst>
                                        <p:tav tm="0">
                                          <p:val>
                                            <p:fltVal val="0"/>
                                          </p:val>
                                        </p:tav>
                                        <p:tav tm="100000">
                                          <p:val>
                                            <p:strVal val="#ppt_h"/>
                                          </p:val>
                                        </p:tav>
                                      </p:tavLst>
                                    </p:anim>
                                    <p:anim calcmode="lin" valueType="num">
                                      <p:cBhvr>
                                        <p:cTn id="45" dur="500" fill="hold"/>
                                        <p:tgtEl>
                                          <p:spTgt spid="15"/>
                                        </p:tgtEl>
                                        <p:attrNameLst>
                                          <p:attrName>style.rotation</p:attrName>
                                        </p:attrNameLst>
                                      </p:cBhvr>
                                      <p:tavLst>
                                        <p:tav tm="0">
                                          <p:val>
                                            <p:fltVal val="360"/>
                                          </p:val>
                                        </p:tav>
                                        <p:tav tm="100000">
                                          <p:val>
                                            <p:fltVal val="0"/>
                                          </p:val>
                                        </p:tav>
                                      </p:tavLst>
                                    </p:anim>
                                    <p:animEffect transition="in" filter="fade">
                                      <p:cBhvr>
                                        <p:cTn id="46" dur="5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barn(inVertical)">
                                      <p:cBhvr>
                                        <p:cTn id="51" dur="500"/>
                                        <p:tgtEl>
                                          <p:spTgt spid="12"/>
                                        </p:tgtEl>
                                      </p:cBhvr>
                                    </p:animEffect>
                                  </p:childTnLst>
                                </p:cTn>
                              </p:par>
                            </p:childTnLst>
                          </p:cTn>
                        </p:par>
                      </p:childTnLst>
                    </p:cTn>
                  </p:par>
                  <p:par>
                    <p:cTn id="52" fill="hold">
                      <p:stCondLst>
                        <p:cond delay="indefinite"/>
                      </p:stCondLst>
                      <p:childTnLst>
                        <p:par>
                          <p:cTn id="53" fill="hold">
                            <p:stCondLst>
                              <p:cond delay="0"/>
                            </p:stCondLst>
                            <p:childTnLst>
                              <p:par>
                                <p:cTn id="54" presetID="49" presetClass="entr" presetSubtype="0" decel="100000" fill="hold" grpId="0" nodeType="clickEffect">
                                  <p:stCondLst>
                                    <p:cond delay="0"/>
                                  </p:stCondLst>
                                  <p:childTnLst>
                                    <p:set>
                                      <p:cBhvr>
                                        <p:cTn id="55" dur="1" fill="hold">
                                          <p:stCondLst>
                                            <p:cond delay="0"/>
                                          </p:stCondLst>
                                        </p:cTn>
                                        <p:tgtEl>
                                          <p:spTgt spid="13"/>
                                        </p:tgtEl>
                                        <p:attrNameLst>
                                          <p:attrName>style.visibility</p:attrName>
                                        </p:attrNameLst>
                                      </p:cBhvr>
                                      <p:to>
                                        <p:strVal val="visible"/>
                                      </p:to>
                                    </p:set>
                                    <p:anim calcmode="lin" valueType="num">
                                      <p:cBhvr>
                                        <p:cTn id="56" dur="500" fill="hold"/>
                                        <p:tgtEl>
                                          <p:spTgt spid="13"/>
                                        </p:tgtEl>
                                        <p:attrNameLst>
                                          <p:attrName>ppt_w</p:attrName>
                                        </p:attrNameLst>
                                      </p:cBhvr>
                                      <p:tavLst>
                                        <p:tav tm="0">
                                          <p:val>
                                            <p:fltVal val="0"/>
                                          </p:val>
                                        </p:tav>
                                        <p:tav tm="100000">
                                          <p:val>
                                            <p:strVal val="#ppt_w"/>
                                          </p:val>
                                        </p:tav>
                                      </p:tavLst>
                                    </p:anim>
                                    <p:anim calcmode="lin" valueType="num">
                                      <p:cBhvr>
                                        <p:cTn id="57" dur="500" fill="hold"/>
                                        <p:tgtEl>
                                          <p:spTgt spid="13"/>
                                        </p:tgtEl>
                                        <p:attrNameLst>
                                          <p:attrName>ppt_h</p:attrName>
                                        </p:attrNameLst>
                                      </p:cBhvr>
                                      <p:tavLst>
                                        <p:tav tm="0">
                                          <p:val>
                                            <p:fltVal val="0"/>
                                          </p:val>
                                        </p:tav>
                                        <p:tav tm="100000">
                                          <p:val>
                                            <p:strVal val="#ppt_h"/>
                                          </p:val>
                                        </p:tav>
                                      </p:tavLst>
                                    </p:anim>
                                    <p:anim calcmode="lin" valueType="num">
                                      <p:cBhvr>
                                        <p:cTn id="58" dur="500" fill="hold"/>
                                        <p:tgtEl>
                                          <p:spTgt spid="13"/>
                                        </p:tgtEl>
                                        <p:attrNameLst>
                                          <p:attrName>style.rotation</p:attrName>
                                        </p:attrNameLst>
                                      </p:cBhvr>
                                      <p:tavLst>
                                        <p:tav tm="0">
                                          <p:val>
                                            <p:fltVal val="360"/>
                                          </p:val>
                                        </p:tav>
                                        <p:tav tm="100000">
                                          <p:val>
                                            <p:fltVal val="0"/>
                                          </p:val>
                                        </p:tav>
                                      </p:tavLst>
                                    </p:anim>
                                    <p:animEffect transition="in" filter="fade">
                                      <p:cBhvr>
                                        <p:cTn id="5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4" grpId="0" animBg="1"/>
      <p:bldP spid="15" grpId="0" animBg="1"/>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2192000" cy="6858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txBody>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endParaRPr lang="en-AU" sz="800"/>
            </a:p>
          </p:txBody>
        </p:sp>
      </p:grpSp>
      <p:grpSp>
        <p:nvGrpSpPr>
          <p:cNvPr id="4" name="Group 4"/>
          <p:cNvGrpSpPr/>
          <p:nvPr/>
        </p:nvGrpSpPr>
        <p:grpSpPr>
          <a:xfrm>
            <a:off x="0" y="0"/>
            <a:ext cx="12192000" cy="6858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chemeClr val="bg2"/>
            </a:solidFill>
          </p:spPr>
          <p:txBody>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endParaRPr lang="en-AU" sz="800"/>
            </a:p>
          </p:txBody>
        </p:sp>
      </p:grpSp>
      <p:sp>
        <p:nvSpPr>
          <p:cNvPr id="7" name="TextBox 7"/>
          <p:cNvSpPr txBox="1"/>
          <p:nvPr/>
        </p:nvSpPr>
        <p:spPr>
          <a:xfrm>
            <a:off x="638771" y="512465"/>
            <a:ext cx="7062705" cy="1124154"/>
          </a:xfrm>
          <a:prstGeom prst="rect">
            <a:avLst/>
          </a:prstGeom>
        </p:spPr>
        <p:txBody>
          <a:bodyPr wrap="square" lIns="0" tIns="0" rIns="0" bIns="0" rtlCol="0" anchor="t">
            <a:spAutoFit/>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pPr algn="l">
              <a:lnSpc>
                <a:spcPts val="4458"/>
              </a:lnSpc>
            </a:pPr>
            <a:r>
              <a:rPr lang="en-US" sz="3600" b="1">
                <a:latin typeface="Goudy Old Style"/>
                <a:ea typeface="Raleway"/>
                <a:cs typeface="Raleway"/>
                <a:sym typeface="Raleway"/>
              </a:rPr>
              <a:t>Agent Local Map and Position Updates</a:t>
            </a:r>
            <a:endParaRPr lang="en-US" sz="3600" b="1">
              <a:latin typeface="Goudy Old Style"/>
              <a:ea typeface="Raleway"/>
              <a:cs typeface="Raleway"/>
            </a:endParaRPr>
          </a:p>
        </p:txBody>
      </p:sp>
      <p:sp>
        <p:nvSpPr>
          <p:cNvPr id="8" name="Freeform 8" descr="preencoded.png"/>
          <p:cNvSpPr/>
          <p:nvPr/>
        </p:nvSpPr>
        <p:spPr>
          <a:xfrm>
            <a:off x="638770" y="1945878"/>
            <a:ext cx="912614" cy="1460203"/>
          </a:xfrm>
          <a:custGeom>
            <a:avLst/>
            <a:gdLst/>
            <a:ahLst/>
            <a:cxnLst/>
            <a:rect l="l" t="t" r="r" b="b"/>
            <a:pathLst>
              <a:path w="1368921" h="2190304">
                <a:moveTo>
                  <a:pt x="0" y="0"/>
                </a:moveTo>
                <a:lnTo>
                  <a:pt x="1368921" y="0"/>
                </a:lnTo>
                <a:lnTo>
                  <a:pt x="1368921" y="2190304"/>
                </a:lnTo>
                <a:lnTo>
                  <a:pt x="0" y="2190304"/>
                </a:lnTo>
                <a:lnTo>
                  <a:pt x="0" y="0"/>
                </a:lnTo>
                <a:close/>
              </a:path>
            </a:pathLst>
          </a:custGeom>
          <a:blipFill>
            <a:blip r:embed="rId2"/>
            <a:stretch>
              <a:fillRect l="-87" r="-87"/>
            </a:stretch>
          </a:blipFill>
        </p:spPr>
        <p:txBody>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endParaRPr lang="en-AU" sz="800"/>
          </a:p>
        </p:txBody>
      </p:sp>
      <p:sp>
        <p:nvSpPr>
          <p:cNvPr id="9" name="TextBox 9"/>
          <p:cNvSpPr txBox="1"/>
          <p:nvPr/>
        </p:nvSpPr>
        <p:spPr>
          <a:xfrm>
            <a:off x="1825128" y="1981234"/>
            <a:ext cx="3919837" cy="282129"/>
          </a:xfrm>
          <a:prstGeom prst="rect">
            <a:avLst/>
          </a:prstGeom>
        </p:spPr>
        <p:txBody>
          <a:bodyPr wrap="square" lIns="0" tIns="0" rIns="0" bIns="0" rtlCol="0" anchor="t">
            <a:spAutoFit/>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pPr algn="l">
              <a:lnSpc>
                <a:spcPts val="2208"/>
              </a:lnSpc>
            </a:pPr>
            <a:r>
              <a:rPr lang="en-US" sz="2000">
                <a:solidFill>
                  <a:srgbClr val="000000"/>
                </a:solidFill>
                <a:latin typeface="Goudy Type"/>
                <a:ea typeface="Raleway"/>
                <a:cs typeface="Raleway"/>
                <a:sym typeface="Raleway"/>
              </a:rPr>
              <a:t>Sensing and Local Map Updates</a:t>
            </a:r>
            <a:endParaRPr lang="en-US" sz="2000">
              <a:solidFill>
                <a:srgbClr val="000000"/>
              </a:solidFill>
              <a:latin typeface="Goudy Type"/>
              <a:ea typeface="Raleway"/>
              <a:cs typeface="Raleway"/>
            </a:endParaRPr>
          </a:p>
        </p:txBody>
      </p:sp>
      <p:sp>
        <p:nvSpPr>
          <p:cNvPr id="10" name="TextBox 10"/>
          <p:cNvSpPr txBox="1"/>
          <p:nvPr/>
        </p:nvSpPr>
        <p:spPr>
          <a:xfrm>
            <a:off x="1790880" y="2364203"/>
            <a:ext cx="6895920" cy="884858"/>
          </a:xfrm>
          <a:prstGeom prst="rect">
            <a:avLst/>
          </a:prstGeom>
        </p:spPr>
        <p:txBody>
          <a:bodyPr wrap="square" lIns="0" tIns="0" rIns="0" bIns="0" rtlCol="0" anchor="t">
            <a:spAutoFit/>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pPr algn="l">
              <a:lnSpc>
                <a:spcPts val="2291"/>
              </a:lnSpc>
            </a:pPr>
            <a:r>
              <a:rPr lang="en-US" sz="1900">
                <a:solidFill>
                  <a:srgbClr val="000000"/>
                </a:solidFill>
                <a:latin typeface="Goudy Old Style"/>
                <a:ea typeface="Roboto"/>
                <a:cs typeface="Roboto"/>
                <a:sym typeface="Roboto"/>
              </a:rPr>
              <a:t>Agents use sensors to detect obstacles within their </a:t>
            </a:r>
            <a:r>
              <a:rPr lang="en-US" sz="1900" b="1">
                <a:solidFill>
                  <a:srgbClr val="000000"/>
                </a:solidFill>
                <a:latin typeface="Goudy Old Style"/>
                <a:ea typeface="Roboto Bold"/>
                <a:cs typeface="Roboto Bold"/>
                <a:sym typeface="Roboto Bold"/>
              </a:rPr>
              <a:t>view cone</a:t>
            </a:r>
            <a:r>
              <a:rPr lang="en-US" sz="1900">
                <a:solidFill>
                  <a:srgbClr val="000000"/>
                </a:solidFill>
                <a:latin typeface="Goudy Old Style"/>
                <a:ea typeface="Roboto"/>
                <a:cs typeface="Roboto"/>
                <a:sym typeface="Roboto"/>
              </a:rPr>
              <a:t>. Obstacles in the </a:t>
            </a:r>
            <a:r>
              <a:rPr lang="en-US" sz="1900" b="1">
                <a:solidFill>
                  <a:srgbClr val="000000"/>
                </a:solidFill>
                <a:latin typeface="Goudy Old Style"/>
                <a:ea typeface="Roboto Bold"/>
                <a:cs typeface="Roboto Bold"/>
                <a:sym typeface="Roboto Bold"/>
              </a:rPr>
              <a:t>u-zone</a:t>
            </a:r>
            <a:r>
              <a:rPr lang="en-US" sz="1900">
                <a:solidFill>
                  <a:srgbClr val="000000"/>
                </a:solidFill>
                <a:latin typeface="Goudy Old Style"/>
                <a:ea typeface="Roboto"/>
                <a:cs typeface="Roboto"/>
                <a:sym typeface="Roboto"/>
              </a:rPr>
              <a:t> are assigned a potential value of 1 to guide the agent in avoiding them. </a:t>
            </a:r>
            <a:endParaRPr lang="en-US" sz="1900">
              <a:solidFill>
                <a:srgbClr val="000000"/>
              </a:solidFill>
              <a:latin typeface="Goudy Old Style"/>
              <a:ea typeface="Roboto"/>
              <a:cs typeface="Roboto"/>
            </a:endParaRPr>
          </a:p>
        </p:txBody>
      </p:sp>
      <p:sp>
        <p:nvSpPr>
          <p:cNvPr id="11" name="Freeform 11" descr="preencoded.png"/>
          <p:cNvSpPr/>
          <p:nvPr/>
        </p:nvSpPr>
        <p:spPr>
          <a:xfrm>
            <a:off x="638770" y="3406081"/>
            <a:ext cx="912614" cy="1460203"/>
          </a:xfrm>
          <a:custGeom>
            <a:avLst/>
            <a:gdLst/>
            <a:ahLst/>
            <a:cxnLst/>
            <a:rect l="l" t="t" r="r" b="b"/>
            <a:pathLst>
              <a:path w="1368921" h="2190304">
                <a:moveTo>
                  <a:pt x="0" y="0"/>
                </a:moveTo>
                <a:lnTo>
                  <a:pt x="1368921" y="0"/>
                </a:lnTo>
                <a:lnTo>
                  <a:pt x="1368921" y="2190304"/>
                </a:lnTo>
                <a:lnTo>
                  <a:pt x="0" y="2190304"/>
                </a:lnTo>
                <a:lnTo>
                  <a:pt x="0" y="0"/>
                </a:lnTo>
                <a:close/>
              </a:path>
            </a:pathLst>
          </a:custGeom>
          <a:blipFill>
            <a:blip r:embed="rId3"/>
            <a:stretch>
              <a:fillRect l="-87" r="-87"/>
            </a:stretch>
          </a:blipFill>
        </p:spPr>
        <p:txBody>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endParaRPr lang="en-AU" sz="800"/>
          </a:p>
        </p:txBody>
      </p:sp>
      <p:sp>
        <p:nvSpPr>
          <p:cNvPr id="12" name="TextBox 12"/>
          <p:cNvSpPr txBox="1"/>
          <p:nvPr/>
        </p:nvSpPr>
        <p:spPr>
          <a:xfrm>
            <a:off x="1825129" y="3440180"/>
            <a:ext cx="4571999" cy="282129"/>
          </a:xfrm>
          <a:prstGeom prst="rect">
            <a:avLst/>
          </a:prstGeom>
        </p:spPr>
        <p:txBody>
          <a:bodyPr wrap="square" lIns="0" tIns="0" rIns="0" bIns="0" rtlCol="0" anchor="t">
            <a:spAutoFit/>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pPr algn="l">
              <a:lnSpc>
                <a:spcPts val="2208"/>
              </a:lnSpc>
            </a:pPr>
            <a:r>
              <a:rPr lang="en-US" sz="2000">
                <a:solidFill>
                  <a:srgbClr val="000000"/>
                </a:solidFill>
                <a:latin typeface="Goudy Type"/>
                <a:ea typeface="Raleway"/>
                <a:cs typeface="Raleway"/>
                <a:sym typeface="Raleway"/>
              </a:rPr>
              <a:t>Intermediate Goals and Border Zones</a:t>
            </a:r>
            <a:endParaRPr lang="en-US" sz="2000">
              <a:solidFill>
                <a:srgbClr val="000000"/>
              </a:solidFill>
              <a:latin typeface="Goudy Type"/>
              <a:ea typeface="Raleway"/>
              <a:cs typeface="Raleway"/>
            </a:endParaRPr>
          </a:p>
        </p:txBody>
      </p:sp>
      <p:sp>
        <p:nvSpPr>
          <p:cNvPr id="13" name="TextBox 13"/>
          <p:cNvSpPr txBox="1"/>
          <p:nvPr/>
        </p:nvSpPr>
        <p:spPr>
          <a:xfrm>
            <a:off x="1790880" y="3848331"/>
            <a:ext cx="7099120" cy="884858"/>
          </a:xfrm>
          <a:prstGeom prst="rect">
            <a:avLst/>
          </a:prstGeom>
        </p:spPr>
        <p:txBody>
          <a:bodyPr wrap="square" lIns="0" tIns="0" rIns="0" bIns="0" rtlCol="0" anchor="t">
            <a:spAutoFit/>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pPr algn="l">
              <a:lnSpc>
                <a:spcPts val="2291"/>
              </a:lnSpc>
            </a:pPr>
            <a:r>
              <a:rPr lang="en-US" sz="1900">
                <a:solidFill>
                  <a:srgbClr val="000000"/>
                </a:solidFill>
                <a:latin typeface="Goudy Old Style"/>
                <a:ea typeface="Roboto"/>
                <a:cs typeface="Roboto"/>
                <a:sym typeface="Roboto"/>
              </a:rPr>
              <a:t>The agent calculates a gradient descent to create an </a:t>
            </a:r>
            <a:r>
              <a:rPr lang="en-US" sz="1900" b="1">
                <a:solidFill>
                  <a:srgbClr val="000000"/>
                </a:solidFill>
                <a:latin typeface="Goudy Old Style"/>
                <a:ea typeface="Roboto Bold"/>
                <a:cs typeface="Roboto Bold"/>
                <a:sym typeface="Roboto Bold"/>
              </a:rPr>
              <a:t>intermediate goal</a:t>
            </a:r>
            <a:r>
              <a:rPr lang="en-US" sz="1900">
                <a:solidFill>
                  <a:srgbClr val="000000"/>
                </a:solidFill>
                <a:latin typeface="Goudy Old Style"/>
                <a:ea typeface="Roboto"/>
                <a:cs typeface="Roboto"/>
                <a:sym typeface="Roboto"/>
              </a:rPr>
              <a:t> in the </a:t>
            </a:r>
            <a:r>
              <a:rPr lang="en-US" sz="1900" b="1">
                <a:solidFill>
                  <a:srgbClr val="000000"/>
                </a:solidFill>
                <a:latin typeface="Goudy Old Style"/>
                <a:ea typeface="Roboto Bold"/>
                <a:cs typeface="Roboto Bold"/>
                <a:sym typeface="Roboto Bold"/>
              </a:rPr>
              <a:t>b-zone</a:t>
            </a:r>
            <a:r>
              <a:rPr lang="en-US" sz="1900">
                <a:solidFill>
                  <a:srgbClr val="000000"/>
                </a:solidFill>
                <a:latin typeface="Goudy Old Style"/>
                <a:ea typeface="Roboto"/>
                <a:cs typeface="Roboto"/>
                <a:sym typeface="Roboto"/>
              </a:rPr>
              <a:t> of the local map. Some cells are marked as free (potential=0), and others as obstacles (potential=1).</a:t>
            </a:r>
            <a:endParaRPr lang="en-US" sz="1900">
              <a:solidFill>
                <a:srgbClr val="000000"/>
              </a:solidFill>
              <a:latin typeface="Goudy Old Style"/>
              <a:ea typeface="Roboto"/>
              <a:cs typeface="Roboto"/>
            </a:endParaRPr>
          </a:p>
        </p:txBody>
      </p:sp>
      <p:sp>
        <p:nvSpPr>
          <p:cNvPr id="14" name="Freeform 14" descr="preencoded.png"/>
          <p:cNvSpPr/>
          <p:nvPr/>
        </p:nvSpPr>
        <p:spPr>
          <a:xfrm>
            <a:off x="638770" y="4866283"/>
            <a:ext cx="912614" cy="1460203"/>
          </a:xfrm>
          <a:custGeom>
            <a:avLst/>
            <a:gdLst/>
            <a:ahLst/>
            <a:cxnLst/>
            <a:rect l="l" t="t" r="r" b="b"/>
            <a:pathLst>
              <a:path w="1368921" h="2190304">
                <a:moveTo>
                  <a:pt x="0" y="0"/>
                </a:moveTo>
                <a:lnTo>
                  <a:pt x="1368921" y="0"/>
                </a:lnTo>
                <a:lnTo>
                  <a:pt x="1368921" y="2190304"/>
                </a:lnTo>
                <a:lnTo>
                  <a:pt x="0" y="2190304"/>
                </a:lnTo>
                <a:lnTo>
                  <a:pt x="0" y="0"/>
                </a:lnTo>
                <a:close/>
              </a:path>
            </a:pathLst>
          </a:custGeom>
          <a:blipFill>
            <a:blip r:embed="rId4"/>
            <a:stretch>
              <a:fillRect l="-87" r="-87"/>
            </a:stretch>
          </a:blipFill>
        </p:spPr>
        <p:txBody>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endParaRPr lang="en-AU" sz="800"/>
          </a:p>
        </p:txBody>
      </p:sp>
      <p:sp>
        <p:nvSpPr>
          <p:cNvPr id="15" name="TextBox 15"/>
          <p:cNvSpPr txBox="1"/>
          <p:nvPr/>
        </p:nvSpPr>
        <p:spPr>
          <a:xfrm>
            <a:off x="1825128" y="4915780"/>
            <a:ext cx="4793141" cy="282129"/>
          </a:xfrm>
          <a:prstGeom prst="rect">
            <a:avLst/>
          </a:prstGeom>
        </p:spPr>
        <p:txBody>
          <a:bodyPr wrap="square" lIns="0" tIns="0" rIns="0" bIns="0" rtlCol="0" anchor="t">
            <a:spAutoFit/>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pPr algn="l">
              <a:lnSpc>
                <a:spcPts val="2208"/>
              </a:lnSpc>
            </a:pPr>
            <a:r>
              <a:rPr lang="en-US" sz="2000">
                <a:solidFill>
                  <a:srgbClr val="000000"/>
                </a:solidFill>
                <a:latin typeface="Goudy Type"/>
                <a:ea typeface="Raleway"/>
                <a:cs typeface="Raleway"/>
                <a:sym typeface="Raleway"/>
              </a:rPr>
              <a:t>Position Update and Collision Avoidance</a:t>
            </a:r>
            <a:endParaRPr lang="en-US" sz="2000">
              <a:solidFill>
                <a:srgbClr val="000000"/>
              </a:solidFill>
              <a:latin typeface="Goudy Type"/>
              <a:ea typeface="Raleway"/>
              <a:cs typeface="Raleway"/>
            </a:endParaRPr>
          </a:p>
        </p:txBody>
      </p:sp>
      <p:sp>
        <p:nvSpPr>
          <p:cNvPr id="16" name="TextBox 16"/>
          <p:cNvSpPr txBox="1"/>
          <p:nvPr/>
        </p:nvSpPr>
        <p:spPr>
          <a:xfrm>
            <a:off x="1790880" y="5343126"/>
            <a:ext cx="6946720" cy="873509"/>
          </a:xfrm>
          <a:prstGeom prst="rect">
            <a:avLst/>
          </a:prstGeom>
        </p:spPr>
        <p:txBody>
          <a:bodyPr wrap="square" lIns="0" tIns="0" rIns="0" bIns="0" rtlCol="0" anchor="t">
            <a:spAutoFit/>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pPr algn="l">
              <a:lnSpc>
                <a:spcPts val="2291"/>
              </a:lnSpc>
            </a:pPr>
            <a:r>
              <a:rPr lang="en-US" sz="1900">
                <a:solidFill>
                  <a:srgbClr val="000000"/>
                </a:solidFill>
                <a:latin typeface="Goudy Old Style"/>
                <a:ea typeface="Roboto"/>
                <a:cs typeface="Roboto"/>
                <a:sym typeface="Roboto"/>
              </a:rPr>
              <a:t>Agents update their position based on orientation and gradient descent. If the agent's direction deviates too much from the goal, it slows down or stops to avoid collisions, ensuring smooth movement toward the target.</a:t>
            </a:r>
            <a:endParaRPr lang="en-US" sz="1900">
              <a:solidFill>
                <a:srgbClr val="000000"/>
              </a:solidFill>
              <a:latin typeface="Goudy Old Style"/>
              <a:ea typeface="Roboto"/>
              <a:cs typeface="Roboto"/>
            </a:endParaRPr>
          </a:p>
        </p:txBody>
      </p:sp>
      <p:sp>
        <p:nvSpPr>
          <p:cNvPr id="17" name="Freeform 17"/>
          <p:cNvSpPr/>
          <p:nvPr/>
        </p:nvSpPr>
        <p:spPr>
          <a:xfrm>
            <a:off x="9079537" y="1578887"/>
            <a:ext cx="1938545" cy="1460203"/>
          </a:xfrm>
          <a:custGeom>
            <a:avLst/>
            <a:gdLst/>
            <a:ahLst/>
            <a:cxnLst/>
            <a:rect l="l" t="t" r="r" b="b"/>
            <a:pathLst>
              <a:path w="2907817" h="2190304">
                <a:moveTo>
                  <a:pt x="0" y="0"/>
                </a:moveTo>
                <a:lnTo>
                  <a:pt x="2907817" y="0"/>
                </a:lnTo>
                <a:lnTo>
                  <a:pt x="2907817" y="2190304"/>
                </a:lnTo>
                <a:lnTo>
                  <a:pt x="0" y="2190304"/>
                </a:lnTo>
                <a:lnTo>
                  <a:pt x="0" y="0"/>
                </a:lnTo>
                <a:close/>
              </a:path>
            </a:pathLst>
          </a:custGeom>
          <a:blipFill>
            <a:blip r:embed="rId5"/>
            <a:stretch>
              <a:fillRect/>
            </a:stretch>
          </a:blipFill>
        </p:spPr>
        <p:txBody>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endParaRPr lang="en-AU" sz="800"/>
          </a:p>
        </p:txBody>
      </p:sp>
      <p:sp>
        <p:nvSpPr>
          <p:cNvPr id="18" name="Freeform 18"/>
          <p:cNvSpPr/>
          <p:nvPr/>
        </p:nvSpPr>
        <p:spPr>
          <a:xfrm>
            <a:off x="9081002" y="3192037"/>
            <a:ext cx="1952597" cy="1460203"/>
          </a:xfrm>
          <a:custGeom>
            <a:avLst/>
            <a:gdLst/>
            <a:ahLst/>
            <a:cxnLst/>
            <a:rect l="l" t="t" r="r" b="b"/>
            <a:pathLst>
              <a:path w="2928895" h="2190304">
                <a:moveTo>
                  <a:pt x="0" y="0"/>
                </a:moveTo>
                <a:lnTo>
                  <a:pt x="2928895" y="0"/>
                </a:lnTo>
                <a:lnTo>
                  <a:pt x="2928895" y="2190304"/>
                </a:lnTo>
                <a:lnTo>
                  <a:pt x="0" y="2190304"/>
                </a:lnTo>
                <a:lnTo>
                  <a:pt x="0" y="0"/>
                </a:lnTo>
                <a:close/>
              </a:path>
            </a:pathLst>
          </a:custGeom>
          <a:blipFill>
            <a:blip r:embed="rId6"/>
            <a:stretch>
              <a:fillRect/>
            </a:stretch>
          </a:blipFill>
        </p:spPr>
        <p:txBody>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endParaRPr lang="en-AU" sz="800"/>
          </a:p>
        </p:txBody>
      </p:sp>
      <p:sp>
        <p:nvSpPr>
          <p:cNvPr id="19" name="Freeform 19"/>
          <p:cNvSpPr/>
          <p:nvPr/>
        </p:nvSpPr>
        <p:spPr>
          <a:xfrm>
            <a:off x="9081002" y="4805187"/>
            <a:ext cx="1952597" cy="1460203"/>
          </a:xfrm>
          <a:custGeom>
            <a:avLst/>
            <a:gdLst/>
            <a:ahLst/>
            <a:cxnLst/>
            <a:rect l="l" t="t" r="r" b="b"/>
            <a:pathLst>
              <a:path w="2928895" h="2190304">
                <a:moveTo>
                  <a:pt x="0" y="0"/>
                </a:moveTo>
                <a:lnTo>
                  <a:pt x="2928895" y="0"/>
                </a:lnTo>
                <a:lnTo>
                  <a:pt x="2928895" y="2190304"/>
                </a:lnTo>
                <a:lnTo>
                  <a:pt x="0" y="2190304"/>
                </a:lnTo>
                <a:lnTo>
                  <a:pt x="0" y="0"/>
                </a:lnTo>
                <a:close/>
              </a:path>
            </a:pathLst>
          </a:custGeom>
          <a:blipFill>
            <a:blip r:embed="rId7"/>
            <a:stretch>
              <a:fillRect/>
            </a:stretch>
          </a:blipFill>
        </p:spPr>
        <p:txBody>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endParaRPr lang="en-AU" sz="800"/>
          </a:p>
        </p:txBody>
      </p:sp>
    </p:spTree>
    <p:extLst>
      <p:ext uri="{BB962C8B-B14F-4D97-AF65-F5344CB8AC3E}">
        <p14:creationId xmlns:p14="http://schemas.microsoft.com/office/powerpoint/2010/main" val="10475048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anim calcmode="lin" valueType="num">
                                      <p:cBhvr>
                                        <p:cTn id="13" dur="500" fill="hold"/>
                                        <p:tgtEl>
                                          <p:spTgt spid="9"/>
                                        </p:tgtEl>
                                        <p:attrNameLst>
                                          <p:attrName>ppt_x</p:attrName>
                                        </p:attrNameLst>
                                      </p:cBhvr>
                                      <p:tavLst>
                                        <p:tav tm="0">
                                          <p:val>
                                            <p:strVal val="#ppt_x"/>
                                          </p:val>
                                        </p:tav>
                                        <p:tav tm="100000">
                                          <p:val>
                                            <p:strVal val="#ppt_x"/>
                                          </p:val>
                                        </p:tav>
                                      </p:tavLst>
                                    </p:anim>
                                    <p:anim calcmode="lin" valueType="num">
                                      <p:cBhvr>
                                        <p:cTn id="14" dur="500" fill="hold"/>
                                        <p:tgtEl>
                                          <p:spTgt spid="9"/>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anim calcmode="lin" valueType="num">
                                      <p:cBhvr>
                                        <p:cTn id="18" dur="500" fill="hold"/>
                                        <p:tgtEl>
                                          <p:spTgt spid="10"/>
                                        </p:tgtEl>
                                        <p:attrNameLst>
                                          <p:attrName>ppt_x</p:attrName>
                                        </p:attrNameLst>
                                      </p:cBhvr>
                                      <p:tavLst>
                                        <p:tav tm="0">
                                          <p:val>
                                            <p:strVal val="#ppt_x"/>
                                          </p:val>
                                        </p:tav>
                                        <p:tav tm="100000">
                                          <p:val>
                                            <p:strVal val="#ppt_x"/>
                                          </p:val>
                                        </p:tav>
                                      </p:tavLst>
                                    </p:anim>
                                    <p:anim calcmode="lin" valueType="num">
                                      <p:cBhvr>
                                        <p:cTn id="19" dur="500" fill="hold"/>
                                        <p:tgtEl>
                                          <p:spTgt spid="10"/>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anim calcmode="lin" valueType="num">
                                      <p:cBhvr>
                                        <p:cTn id="23" dur="500" fill="hold"/>
                                        <p:tgtEl>
                                          <p:spTgt spid="17"/>
                                        </p:tgtEl>
                                        <p:attrNameLst>
                                          <p:attrName>ppt_x</p:attrName>
                                        </p:attrNameLst>
                                      </p:cBhvr>
                                      <p:tavLst>
                                        <p:tav tm="0">
                                          <p:val>
                                            <p:strVal val="#ppt_x"/>
                                          </p:val>
                                        </p:tav>
                                        <p:tav tm="100000">
                                          <p:val>
                                            <p:strVal val="#ppt_x"/>
                                          </p:val>
                                        </p:tav>
                                      </p:tavLst>
                                    </p:anim>
                                    <p:anim calcmode="lin" valueType="num">
                                      <p:cBhvr>
                                        <p:cTn id="24"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7"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anim calcmode="lin" valueType="num">
                                      <p:cBhvr>
                                        <p:cTn id="30" dur="500" fill="hold"/>
                                        <p:tgtEl>
                                          <p:spTgt spid="11"/>
                                        </p:tgtEl>
                                        <p:attrNameLst>
                                          <p:attrName>ppt_x</p:attrName>
                                        </p:attrNameLst>
                                      </p:cBhvr>
                                      <p:tavLst>
                                        <p:tav tm="0">
                                          <p:val>
                                            <p:strVal val="#ppt_x"/>
                                          </p:val>
                                        </p:tav>
                                        <p:tav tm="100000">
                                          <p:val>
                                            <p:strVal val="#ppt_x"/>
                                          </p:val>
                                        </p:tav>
                                      </p:tavLst>
                                    </p:anim>
                                    <p:anim calcmode="lin" valueType="num">
                                      <p:cBhvr>
                                        <p:cTn id="31" dur="500" fill="hold"/>
                                        <p:tgtEl>
                                          <p:spTgt spid="11"/>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anim calcmode="lin" valueType="num">
                                      <p:cBhvr>
                                        <p:cTn id="35" dur="500" fill="hold"/>
                                        <p:tgtEl>
                                          <p:spTgt spid="12"/>
                                        </p:tgtEl>
                                        <p:attrNameLst>
                                          <p:attrName>ppt_x</p:attrName>
                                        </p:attrNameLst>
                                      </p:cBhvr>
                                      <p:tavLst>
                                        <p:tav tm="0">
                                          <p:val>
                                            <p:strVal val="#ppt_x"/>
                                          </p:val>
                                        </p:tav>
                                        <p:tav tm="100000">
                                          <p:val>
                                            <p:strVal val="#ppt_x"/>
                                          </p:val>
                                        </p:tav>
                                      </p:tavLst>
                                    </p:anim>
                                    <p:anim calcmode="lin" valueType="num">
                                      <p:cBhvr>
                                        <p:cTn id="36" dur="500" fill="hold"/>
                                        <p:tgtEl>
                                          <p:spTgt spid="12"/>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anim calcmode="lin" valueType="num">
                                      <p:cBhvr>
                                        <p:cTn id="40" dur="500" fill="hold"/>
                                        <p:tgtEl>
                                          <p:spTgt spid="13"/>
                                        </p:tgtEl>
                                        <p:attrNameLst>
                                          <p:attrName>ppt_x</p:attrName>
                                        </p:attrNameLst>
                                      </p:cBhvr>
                                      <p:tavLst>
                                        <p:tav tm="0">
                                          <p:val>
                                            <p:strVal val="#ppt_x"/>
                                          </p:val>
                                        </p:tav>
                                        <p:tav tm="100000">
                                          <p:val>
                                            <p:strVal val="#ppt_x"/>
                                          </p:val>
                                        </p:tav>
                                      </p:tavLst>
                                    </p:anim>
                                    <p:anim calcmode="lin" valueType="num">
                                      <p:cBhvr>
                                        <p:cTn id="41" dur="500" fill="hold"/>
                                        <p:tgtEl>
                                          <p:spTgt spid="13"/>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anim calcmode="lin" valueType="num">
                                      <p:cBhvr>
                                        <p:cTn id="45" dur="500" fill="hold"/>
                                        <p:tgtEl>
                                          <p:spTgt spid="18"/>
                                        </p:tgtEl>
                                        <p:attrNameLst>
                                          <p:attrName>ppt_x</p:attrName>
                                        </p:attrNameLst>
                                      </p:cBhvr>
                                      <p:tavLst>
                                        <p:tav tm="0">
                                          <p:val>
                                            <p:strVal val="#ppt_x"/>
                                          </p:val>
                                        </p:tav>
                                        <p:tav tm="100000">
                                          <p:val>
                                            <p:strVal val="#ppt_x"/>
                                          </p:val>
                                        </p:tav>
                                      </p:tavLst>
                                    </p:anim>
                                    <p:anim calcmode="lin" valueType="num">
                                      <p:cBhvr>
                                        <p:cTn id="46"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7"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anim calcmode="lin" valueType="num">
                                      <p:cBhvr>
                                        <p:cTn id="52" dur="500" fill="hold"/>
                                        <p:tgtEl>
                                          <p:spTgt spid="14"/>
                                        </p:tgtEl>
                                        <p:attrNameLst>
                                          <p:attrName>ppt_x</p:attrName>
                                        </p:attrNameLst>
                                      </p:cBhvr>
                                      <p:tavLst>
                                        <p:tav tm="0">
                                          <p:val>
                                            <p:strVal val="#ppt_x"/>
                                          </p:val>
                                        </p:tav>
                                        <p:tav tm="100000">
                                          <p:val>
                                            <p:strVal val="#ppt_x"/>
                                          </p:val>
                                        </p:tav>
                                      </p:tavLst>
                                    </p:anim>
                                    <p:anim calcmode="lin" valueType="num">
                                      <p:cBhvr>
                                        <p:cTn id="53" dur="500" fill="hold"/>
                                        <p:tgtEl>
                                          <p:spTgt spid="14"/>
                                        </p:tgtEl>
                                        <p:attrNameLst>
                                          <p:attrName>ppt_y</p:attrName>
                                        </p:attrNameLst>
                                      </p:cBhvr>
                                      <p:tavLst>
                                        <p:tav tm="0">
                                          <p:val>
                                            <p:strVal val="#ppt_y-.1"/>
                                          </p:val>
                                        </p:tav>
                                        <p:tav tm="100000">
                                          <p:val>
                                            <p:strVal val="#ppt_y"/>
                                          </p:val>
                                        </p:tav>
                                      </p:tavLst>
                                    </p:anim>
                                  </p:childTnLst>
                                </p:cTn>
                              </p:par>
                              <p:par>
                                <p:cTn id="54" presetID="47" presetClass="entr" presetSubtype="0"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anim calcmode="lin" valueType="num">
                                      <p:cBhvr>
                                        <p:cTn id="57" dur="500" fill="hold"/>
                                        <p:tgtEl>
                                          <p:spTgt spid="15"/>
                                        </p:tgtEl>
                                        <p:attrNameLst>
                                          <p:attrName>ppt_x</p:attrName>
                                        </p:attrNameLst>
                                      </p:cBhvr>
                                      <p:tavLst>
                                        <p:tav tm="0">
                                          <p:val>
                                            <p:strVal val="#ppt_x"/>
                                          </p:val>
                                        </p:tav>
                                        <p:tav tm="100000">
                                          <p:val>
                                            <p:strVal val="#ppt_x"/>
                                          </p:val>
                                        </p:tav>
                                      </p:tavLst>
                                    </p:anim>
                                    <p:anim calcmode="lin" valueType="num">
                                      <p:cBhvr>
                                        <p:cTn id="58" dur="500" fill="hold"/>
                                        <p:tgtEl>
                                          <p:spTgt spid="15"/>
                                        </p:tgtEl>
                                        <p:attrNameLst>
                                          <p:attrName>ppt_y</p:attrName>
                                        </p:attrNameLst>
                                      </p:cBhvr>
                                      <p:tavLst>
                                        <p:tav tm="0">
                                          <p:val>
                                            <p:strVal val="#ppt_y-.1"/>
                                          </p:val>
                                        </p:tav>
                                        <p:tav tm="100000">
                                          <p:val>
                                            <p:strVal val="#ppt_y"/>
                                          </p:val>
                                        </p:tav>
                                      </p:tavLst>
                                    </p:anim>
                                  </p:childTnLst>
                                </p:cTn>
                              </p:par>
                              <p:par>
                                <p:cTn id="59" presetID="47"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anim calcmode="lin" valueType="num">
                                      <p:cBhvr>
                                        <p:cTn id="62" dur="500" fill="hold"/>
                                        <p:tgtEl>
                                          <p:spTgt spid="16"/>
                                        </p:tgtEl>
                                        <p:attrNameLst>
                                          <p:attrName>ppt_x</p:attrName>
                                        </p:attrNameLst>
                                      </p:cBhvr>
                                      <p:tavLst>
                                        <p:tav tm="0">
                                          <p:val>
                                            <p:strVal val="#ppt_x"/>
                                          </p:val>
                                        </p:tav>
                                        <p:tav tm="100000">
                                          <p:val>
                                            <p:strVal val="#ppt_x"/>
                                          </p:val>
                                        </p:tav>
                                      </p:tavLst>
                                    </p:anim>
                                    <p:anim calcmode="lin" valueType="num">
                                      <p:cBhvr>
                                        <p:cTn id="63" dur="500" fill="hold"/>
                                        <p:tgtEl>
                                          <p:spTgt spid="16"/>
                                        </p:tgtEl>
                                        <p:attrNameLst>
                                          <p:attrName>ppt_y</p:attrName>
                                        </p:attrNameLst>
                                      </p:cBhvr>
                                      <p:tavLst>
                                        <p:tav tm="0">
                                          <p:val>
                                            <p:strVal val="#ppt_y-.1"/>
                                          </p:val>
                                        </p:tav>
                                        <p:tav tm="100000">
                                          <p:val>
                                            <p:strVal val="#ppt_y"/>
                                          </p:val>
                                        </p:tav>
                                      </p:tavLst>
                                    </p:anim>
                                  </p:childTnLst>
                                </p:cTn>
                              </p:par>
                              <p:par>
                                <p:cTn id="64" presetID="47" presetClass="entr" presetSubtype="0" fill="hold" grpId="0" nodeType="with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fade">
                                      <p:cBhvr>
                                        <p:cTn id="66" dur="500"/>
                                        <p:tgtEl>
                                          <p:spTgt spid="19"/>
                                        </p:tgtEl>
                                      </p:cBhvr>
                                    </p:animEffect>
                                    <p:anim calcmode="lin" valueType="num">
                                      <p:cBhvr>
                                        <p:cTn id="67" dur="500" fill="hold"/>
                                        <p:tgtEl>
                                          <p:spTgt spid="19"/>
                                        </p:tgtEl>
                                        <p:attrNameLst>
                                          <p:attrName>ppt_x</p:attrName>
                                        </p:attrNameLst>
                                      </p:cBhvr>
                                      <p:tavLst>
                                        <p:tav tm="0">
                                          <p:val>
                                            <p:strVal val="#ppt_x"/>
                                          </p:val>
                                        </p:tav>
                                        <p:tav tm="100000">
                                          <p:val>
                                            <p:strVal val="#ppt_x"/>
                                          </p:val>
                                        </p:tav>
                                      </p:tavLst>
                                    </p:anim>
                                    <p:anim calcmode="lin" valueType="num">
                                      <p:cBhvr>
                                        <p:cTn id="68"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P spid="12" grpId="0"/>
      <p:bldP spid="13" grpId="0"/>
      <p:bldP spid="14" grpId="0" animBg="1"/>
      <p:bldP spid="15" grpId="0"/>
      <p:bldP spid="16" grpId="0"/>
      <p:bldP spid="17" grpId="0" animBg="1"/>
      <p:bldP spid="18" grpId="0" animBg="1"/>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0" y="0"/>
            <a:ext cx="12192000" cy="6858000"/>
          </a:xfrm>
          <a:custGeom>
            <a:avLst/>
            <a:gdLst/>
            <a:ahLst/>
            <a:cxnLst/>
            <a:rect l="l" t="t" r="r" b="b"/>
            <a:pathLst>
              <a:path w="24384000" h="13716000">
                <a:moveTo>
                  <a:pt x="0" y="0"/>
                </a:moveTo>
                <a:lnTo>
                  <a:pt x="24384000" y="0"/>
                </a:lnTo>
                <a:lnTo>
                  <a:pt x="24384000" y="13716000"/>
                </a:lnTo>
                <a:lnTo>
                  <a:pt x="0" y="13716000"/>
                </a:lnTo>
                <a:close/>
              </a:path>
            </a:pathLst>
          </a:custGeom>
          <a:solidFill>
            <a:schemeClr val="bg2"/>
          </a:solidFill>
        </p:spPr>
        <p:txBody>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endParaRPr lang="en-AU" sz="800"/>
          </a:p>
        </p:txBody>
      </p:sp>
      <p:sp>
        <p:nvSpPr>
          <p:cNvPr id="6" name="Freeform 6" descr="preencoded.png"/>
          <p:cNvSpPr/>
          <p:nvPr/>
        </p:nvSpPr>
        <p:spPr>
          <a:xfrm>
            <a:off x="10699346" y="6457950"/>
            <a:ext cx="1435504" cy="34290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2"/>
            <a:stretch>
              <a:fillRect/>
            </a:stretch>
          </a:blipFill>
        </p:spPr>
        <p:txBody>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endParaRPr lang="en-AU" sz="800"/>
          </a:p>
        </p:txBody>
      </p:sp>
      <p:sp>
        <p:nvSpPr>
          <p:cNvPr id="7" name="Freeform 7" descr="preencoded.png"/>
          <p:cNvSpPr/>
          <p:nvPr/>
        </p:nvSpPr>
        <p:spPr>
          <a:xfrm>
            <a:off x="7620000" y="0"/>
            <a:ext cx="4572000" cy="6858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txBody>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endParaRPr lang="en-AU" sz="800"/>
          </a:p>
        </p:txBody>
      </p:sp>
      <p:sp>
        <p:nvSpPr>
          <p:cNvPr id="8" name="TextBox 8"/>
          <p:cNvSpPr txBox="1"/>
          <p:nvPr/>
        </p:nvSpPr>
        <p:spPr>
          <a:xfrm>
            <a:off x="523677" y="392708"/>
            <a:ext cx="6572647" cy="954087"/>
          </a:xfrm>
          <a:prstGeom prst="rect">
            <a:avLst/>
          </a:prstGeom>
        </p:spPr>
        <p:txBody>
          <a:bodyPr wrap="square" lIns="0" tIns="0" rIns="0" bIns="0" rtlCol="0" anchor="t">
            <a:spAutoFit/>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pPr algn="l">
              <a:lnSpc>
                <a:spcPts val="3667"/>
              </a:lnSpc>
            </a:pPr>
            <a:r>
              <a:rPr lang="en-US" sz="3600" b="1">
                <a:solidFill>
                  <a:srgbClr val="1B1B27"/>
                </a:solidFill>
                <a:latin typeface="Goudy Old Style"/>
                <a:ea typeface="Raleway"/>
                <a:cs typeface="Raleway"/>
                <a:sym typeface="Raleway"/>
              </a:rPr>
              <a:t>User Interaction in Real-Time Strategy Games</a:t>
            </a:r>
            <a:endParaRPr lang="en-US" sz="3600" b="1">
              <a:solidFill>
                <a:srgbClr val="1B1B27"/>
              </a:solidFill>
              <a:latin typeface="Goudy Old Style"/>
              <a:ea typeface="Raleway"/>
              <a:cs typeface="Raleway"/>
            </a:endParaRPr>
          </a:p>
        </p:txBody>
      </p:sp>
      <p:sp>
        <p:nvSpPr>
          <p:cNvPr id="9" name="Freeform 9" descr="preencoded.png"/>
          <p:cNvSpPr/>
          <p:nvPr/>
        </p:nvSpPr>
        <p:spPr>
          <a:xfrm>
            <a:off x="515216" y="4430513"/>
            <a:ext cx="374055" cy="374055"/>
          </a:xfrm>
          <a:custGeom>
            <a:avLst/>
            <a:gdLst/>
            <a:ahLst/>
            <a:cxnLst/>
            <a:rect l="l" t="t" r="r" b="b"/>
            <a:pathLst>
              <a:path w="561082" h="561082">
                <a:moveTo>
                  <a:pt x="0" y="0"/>
                </a:moveTo>
                <a:lnTo>
                  <a:pt x="561082" y="0"/>
                </a:lnTo>
                <a:lnTo>
                  <a:pt x="561082" y="561082"/>
                </a:lnTo>
                <a:lnTo>
                  <a:pt x="0" y="561082"/>
                </a:lnTo>
                <a:lnTo>
                  <a:pt x="0" y="0"/>
                </a:lnTo>
                <a:close/>
              </a:path>
            </a:pathLst>
          </a:custGeom>
          <a:blipFill>
            <a:blip r:embed="rId4"/>
            <a:stretch>
              <a:fillRect/>
            </a:stretch>
          </a:blipFill>
        </p:spPr>
        <p:txBody>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endParaRPr lang="en-AU" sz="800"/>
          </a:p>
        </p:txBody>
      </p:sp>
      <p:sp>
        <p:nvSpPr>
          <p:cNvPr id="10" name="TextBox 10"/>
          <p:cNvSpPr txBox="1"/>
          <p:nvPr/>
        </p:nvSpPr>
        <p:spPr>
          <a:xfrm>
            <a:off x="513238" y="2082205"/>
            <a:ext cx="4421641" cy="230832"/>
          </a:xfrm>
          <a:prstGeom prst="rect">
            <a:avLst/>
          </a:prstGeom>
        </p:spPr>
        <p:txBody>
          <a:bodyPr wrap="square" lIns="0" tIns="0" rIns="0" bIns="0" rtlCol="0" anchor="t">
            <a:spAutoFit/>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pPr algn="l">
              <a:lnSpc>
                <a:spcPts val="1833"/>
              </a:lnSpc>
            </a:pPr>
            <a:r>
              <a:rPr lang="en-US" sz="1600" b="1">
                <a:solidFill>
                  <a:srgbClr val="3C3939"/>
                </a:solidFill>
                <a:latin typeface="Goudy Type"/>
                <a:ea typeface="Raleway"/>
                <a:cs typeface="Raleway"/>
                <a:sym typeface="Raleway"/>
              </a:rPr>
              <a:t>Sketch-Based Path Planning</a:t>
            </a:r>
            <a:endParaRPr lang="en-US" sz="1600" b="1">
              <a:solidFill>
                <a:srgbClr val="3C3939"/>
              </a:solidFill>
              <a:latin typeface="Goudy Type"/>
              <a:ea typeface="Raleway"/>
              <a:cs typeface="Raleway"/>
            </a:endParaRPr>
          </a:p>
        </p:txBody>
      </p:sp>
      <p:sp>
        <p:nvSpPr>
          <p:cNvPr id="11" name="TextBox 11"/>
          <p:cNvSpPr txBox="1"/>
          <p:nvPr/>
        </p:nvSpPr>
        <p:spPr>
          <a:xfrm>
            <a:off x="513239" y="2325805"/>
            <a:ext cx="7000619" cy="477310"/>
          </a:xfrm>
          <a:prstGeom prst="rect">
            <a:avLst/>
          </a:prstGeom>
        </p:spPr>
        <p:txBody>
          <a:bodyPr wrap="square" lIns="0" tIns="0" rIns="0" bIns="0" rtlCol="0" anchor="t">
            <a:spAutoFit/>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pPr algn="l">
              <a:lnSpc>
                <a:spcPts val="1875"/>
              </a:lnSpc>
            </a:pPr>
            <a:r>
              <a:rPr lang="en-US" sz="1400">
                <a:solidFill>
                  <a:srgbClr val="3C3939"/>
                </a:solidFill>
                <a:latin typeface="Goudy Old Style"/>
                <a:ea typeface="Roboto"/>
                <a:cs typeface="Roboto"/>
                <a:sym typeface="Roboto"/>
              </a:rPr>
              <a:t>Players can interact with the game by sketching paths for selected units. The BVP Path Planner converts these sketches into </a:t>
            </a:r>
            <a:r>
              <a:rPr lang="en-US" sz="1400" err="1">
                <a:solidFill>
                  <a:srgbClr val="3C3939"/>
                </a:solidFill>
                <a:latin typeface="Goudy Old Style"/>
                <a:ea typeface="Roboto"/>
                <a:cs typeface="Roboto"/>
                <a:sym typeface="Roboto"/>
              </a:rPr>
              <a:t>optimised</a:t>
            </a:r>
            <a:r>
              <a:rPr lang="en-US" sz="1400">
                <a:solidFill>
                  <a:srgbClr val="3C3939"/>
                </a:solidFill>
                <a:latin typeface="Goudy Old Style"/>
                <a:ea typeface="Roboto"/>
                <a:cs typeface="Roboto"/>
                <a:sym typeface="Roboto"/>
              </a:rPr>
              <a:t> paths, accounting for terrain and obstacles.</a:t>
            </a:r>
            <a:endParaRPr lang="en-US" sz="1400">
              <a:solidFill>
                <a:srgbClr val="3C3939"/>
              </a:solidFill>
              <a:latin typeface="Goudy Old Style"/>
              <a:ea typeface="Roboto"/>
              <a:cs typeface="Roboto"/>
            </a:endParaRPr>
          </a:p>
        </p:txBody>
      </p:sp>
      <p:sp>
        <p:nvSpPr>
          <p:cNvPr id="12" name="Freeform 12" descr="preencoded.png"/>
          <p:cNvSpPr/>
          <p:nvPr/>
        </p:nvSpPr>
        <p:spPr>
          <a:xfrm>
            <a:off x="515216" y="2975372"/>
            <a:ext cx="374055" cy="374055"/>
          </a:xfrm>
          <a:custGeom>
            <a:avLst/>
            <a:gdLst/>
            <a:ahLst/>
            <a:cxnLst/>
            <a:rect l="l" t="t" r="r" b="b"/>
            <a:pathLst>
              <a:path w="561082" h="561083">
                <a:moveTo>
                  <a:pt x="0" y="0"/>
                </a:moveTo>
                <a:lnTo>
                  <a:pt x="561082" y="0"/>
                </a:lnTo>
                <a:lnTo>
                  <a:pt x="561082" y="561083"/>
                </a:lnTo>
                <a:lnTo>
                  <a:pt x="0" y="561083"/>
                </a:lnTo>
                <a:lnTo>
                  <a:pt x="0" y="0"/>
                </a:lnTo>
                <a:close/>
              </a:path>
            </a:pathLst>
          </a:custGeom>
          <a:blipFill>
            <a:blip r:embed="rId5"/>
            <a:stretch>
              <a:fillRect/>
            </a:stretch>
          </a:blipFill>
        </p:spPr>
        <p:txBody>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endParaRPr lang="en-AU" sz="800"/>
          </a:p>
        </p:txBody>
      </p:sp>
      <p:sp>
        <p:nvSpPr>
          <p:cNvPr id="13" name="TextBox 13"/>
          <p:cNvSpPr txBox="1"/>
          <p:nvPr/>
        </p:nvSpPr>
        <p:spPr>
          <a:xfrm>
            <a:off x="515216" y="3486349"/>
            <a:ext cx="1870273" cy="230832"/>
          </a:xfrm>
          <a:prstGeom prst="rect">
            <a:avLst/>
          </a:prstGeom>
        </p:spPr>
        <p:txBody>
          <a:bodyPr wrap="square" lIns="0" tIns="0" rIns="0" bIns="0" rtlCol="0" anchor="t">
            <a:spAutoFit/>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pPr algn="l">
              <a:lnSpc>
                <a:spcPts val="1833"/>
              </a:lnSpc>
            </a:pPr>
            <a:r>
              <a:rPr lang="en-US" sz="1600" b="1">
                <a:solidFill>
                  <a:srgbClr val="3C3939"/>
                </a:solidFill>
                <a:latin typeface="Goudy Type"/>
                <a:ea typeface="Raleway"/>
                <a:cs typeface="Raleway"/>
                <a:sym typeface="Raleway"/>
              </a:rPr>
              <a:t>Splitting the Army</a:t>
            </a:r>
            <a:endParaRPr lang="en-US" sz="1600" b="1">
              <a:solidFill>
                <a:srgbClr val="3C3939"/>
              </a:solidFill>
              <a:latin typeface="Goudy Type"/>
              <a:ea typeface="Raleway"/>
              <a:cs typeface="Raleway"/>
            </a:endParaRPr>
          </a:p>
        </p:txBody>
      </p:sp>
      <p:sp>
        <p:nvSpPr>
          <p:cNvPr id="14" name="TextBox 14"/>
          <p:cNvSpPr txBox="1"/>
          <p:nvPr/>
        </p:nvSpPr>
        <p:spPr>
          <a:xfrm>
            <a:off x="525654" y="3719509"/>
            <a:ext cx="6990179" cy="472309"/>
          </a:xfrm>
          <a:prstGeom prst="rect">
            <a:avLst/>
          </a:prstGeom>
        </p:spPr>
        <p:txBody>
          <a:bodyPr wrap="square" lIns="0" tIns="0" rIns="0" bIns="0" rtlCol="0" anchor="t">
            <a:spAutoFit/>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pPr algn="l">
              <a:lnSpc>
                <a:spcPts val="1875"/>
              </a:lnSpc>
            </a:pPr>
            <a:r>
              <a:rPr lang="en-US" sz="1400">
                <a:solidFill>
                  <a:srgbClr val="3C3939"/>
                </a:solidFill>
                <a:latin typeface="Goudy Old Style"/>
                <a:ea typeface="Roboto"/>
                <a:cs typeface="Roboto"/>
                <a:sym typeface="Roboto"/>
              </a:rPr>
              <a:t>Players can also split their forces by drawing multiple paths. Units automatically follow these paths, with different groups taking different routes (e.g., soldiers through a swamp, tanks on clear ground).</a:t>
            </a:r>
            <a:endParaRPr lang="en-US" sz="1400">
              <a:solidFill>
                <a:srgbClr val="3C3939"/>
              </a:solidFill>
              <a:latin typeface="Goudy Old Style"/>
              <a:ea typeface="Roboto"/>
              <a:cs typeface="Roboto"/>
            </a:endParaRPr>
          </a:p>
        </p:txBody>
      </p:sp>
      <p:sp>
        <p:nvSpPr>
          <p:cNvPr id="15" name="TextBox 15"/>
          <p:cNvSpPr txBox="1"/>
          <p:nvPr/>
        </p:nvSpPr>
        <p:spPr>
          <a:xfrm>
            <a:off x="525654" y="4929385"/>
            <a:ext cx="3070684" cy="230832"/>
          </a:xfrm>
          <a:prstGeom prst="rect">
            <a:avLst/>
          </a:prstGeom>
        </p:spPr>
        <p:txBody>
          <a:bodyPr wrap="square" lIns="0" tIns="0" rIns="0" bIns="0" rtlCol="0" anchor="t">
            <a:spAutoFit/>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pPr algn="l">
              <a:lnSpc>
                <a:spcPts val="1833"/>
              </a:lnSpc>
            </a:pPr>
            <a:r>
              <a:rPr lang="en-US" sz="1600" b="1">
                <a:solidFill>
                  <a:srgbClr val="3C3939"/>
                </a:solidFill>
                <a:latin typeface="Goudy Type"/>
                <a:ea typeface="Raleway"/>
                <a:cs typeface="Raleway"/>
                <a:sym typeface="Raleway"/>
              </a:rPr>
              <a:t>GPU-Based Speedup</a:t>
            </a:r>
            <a:endParaRPr lang="en-US" sz="1600" b="1">
              <a:solidFill>
                <a:srgbClr val="3C3939"/>
              </a:solidFill>
              <a:latin typeface="Goudy Type"/>
              <a:ea typeface="Raleway"/>
              <a:cs typeface="Raleway"/>
            </a:endParaRPr>
          </a:p>
        </p:txBody>
      </p:sp>
      <p:sp>
        <p:nvSpPr>
          <p:cNvPr id="16" name="TextBox 16"/>
          <p:cNvSpPr txBox="1"/>
          <p:nvPr/>
        </p:nvSpPr>
        <p:spPr>
          <a:xfrm>
            <a:off x="515216" y="5162547"/>
            <a:ext cx="7000618" cy="472309"/>
          </a:xfrm>
          <a:prstGeom prst="rect">
            <a:avLst/>
          </a:prstGeom>
        </p:spPr>
        <p:txBody>
          <a:bodyPr wrap="square" lIns="0" tIns="0" rIns="0" bIns="0" rtlCol="0" anchor="t">
            <a:spAutoFit/>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pPr algn="l">
              <a:lnSpc>
                <a:spcPts val="1875"/>
              </a:lnSpc>
            </a:pPr>
            <a:r>
              <a:rPr lang="en-US" sz="1400">
                <a:solidFill>
                  <a:srgbClr val="3C3939"/>
                </a:solidFill>
                <a:latin typeface="Goudy Old Style"/>
                <a:ea typeface="Roboto"/>
                <a:cs typeface="Roboto"/>
                <a:sym typeface="Roboto"/>
              </a:rPr>
              <a:t>The path planning process is highly parallelizable, using GPU threads to quickly compute potential fields and obstacle updates for each agent, allowing for large-scale battles to run efficiently.</a:t>
            </a:r>
            <a:endParaRPr lang="en-US" sz="1400">
              <a:solidFill>
                <a:srgbClr val="3C3939"/>
              </a:solidFill>
              <a:latin typeface="Goudy Old Style"/>
              <a:ea typeface="Roboto"/>
              <a:cs typeface="Roboto"/>
            </a:endParaRPr>
          </a:p>
        </p:txBody>
      </p:sp>
      <p:sp>
        <p:nvSpPr>
          <p:cNvPr id="17" name="Freeform 17" descr="A black and white image of a paper scroll and a pen  Description automatically generated"/>
          <p:cNvSpPr/>
          <p:nvPr/>
        </p:nvSpPr>
        <p:spPr>
          <a:xfrm flipH="1">
            <a:off x="515216" y="1620151"/>
            <a:ext cx="382516" cy="382516"/>
          </a:xfrm>
          <a:custGeom>
            <a:avLst/>
            <a:gdLst/>
            <a:ahLst/>
            <a:cxnLst/>
            <a:rect l="l" t="t" r="r" b="b"/>
            <a:pathLst>
              <a:path w="573774" h="573774">
                <a:moveTo>
                  <a:pt x="573774" y="0"/>
                </a:moveTo>
                <a:lnTo>
                  <a:pt x="0" y="0"/>
                </a:lnTo>
                <a:lnTo>
                  <a:pt x="0" y="573774"/>
                </a:lnTo>
                <a:lnTo>
                  <a:pt x="573774" y="573774"/>
                </a:lnTo>
                <a:lnTo>
                  <a:pt x="573774" y="0"/>
                </a:lnTo>
                <a:close/>
              </a:path>
            </a:pathLst>
          </a:custGeom>
          <a:blipFill>
            <a:blip r:embed="rId6"/>
            <a:stretch>
              <a:fillRect/>
            </a:stretch>
          </a:blipFill>
        </p:spPr>
        <p:txBody>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endParaRPr lang="en-AU" sz="800"/>
          </a:p>
        </p:txBody>
      </p:sp>
      <p:sp>
        <p:nvSpPr>
          <p:cNvPr id="18" name="Freeform 18"/>
          <p:cNvSpPr/>
          <p:nvPr/>
        </p:nvSpPr>
        <p:spPr>
          <a:xfrm>
            <a:off x="8666991" y="3337294"/>
            <a:ext cx="2847220" cy="2778017"/>
          </a:xfrm>
          <a:custGeom>
            <a:avLst/>
            <a:gdLst/>
            <a:ahLst/>
            <a:cxnLst/>
            <a:rect l="l" t="t" r="r" b="b"/>
            <a:pathLst>
              <a:path w="4270830" h="4167025">
                <a:moveTo>
                  <a:pt x="0" y="0"/>
                </a:moveTo>
                <a:lnTo>
                  <a:pt x="4270830" y="0"/>
                </a:lnTo>
                <a:lnTo>
                  <a:pt x="4270830" y="4167025"/>
                </a:lnTo>
                <a:lnTo>
                  <a:pt x="0" y="4167025"/>
                </a:lnTo>
                <a:lnTo>
                  <a:pt x="0" y="0"/>
                </a:lnTo>
                <a:close/>
              </a:path>
            </a:pathLst>
          </a:custGeom>
          <a:blipFill>
            <a:blip r:embed="rId7"/>
            <a:stretch>
              <a:fillRect/>
            </a:stretch>
          </a:blipFill>
        </p:spPr>
        <p:txBody>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endParaRPr lang="en-AU" sz="800"/>
          </a:p>
        </p:txBody>
      </p:sp>
      <p:sp>
        <p:nvSpPr>
          <p:cNvPr id="19" name="Freeform 19" descr="A video game screen showing a group of soldiers marching  Description automatically generated"/>
          <p:cNvSpPr/>
          <p:nvPr/>
        </p:nvSpPr>
        <p:spPr>
          <a:xfrm>
            <a:off x="8666991" y="209668"/>
            <a:ext cx="2847221" cy="2208689"/>
          </a:xfrm>
          <a:custGeom>
            <a:avLst/>
            <a:gdLst/>
            <a:ahLst/>
            <a:cxnLst/>
            <a:rect l="l" t="t" r="r" b="b"/>
            <a:pathLst>
              <a:path w="4270831" h="3313034">
                <a:moveTo>
                  <a:pt x="0" y="0"/>
                </a:moveTo>
                <a:lnTo>
                  <a:pt x="4270831" y="0"/>
                </a:lnTo>
                <a:lnTo>
                  <a:pt x="4270831" y="3313034"/>
                </a:lnTo>
                <a:lnTo>
                  <a:pt x="0" y="3313034"/>
                </a:lnTo>
                <a:lnTo>
                  <a:pt x="0" y="0"/>
                </a:lnTo>
                <a:close/>
              </a:path>
            </a:pathLst>
          </a:custGeom>
          <a:blipFill>
            <a:blip r:embed="rId8"/>
            <a:stretch>
              <a:fillRect/>
            </a:stretch>
          </a:blipFill>
        </p:spPr>
        <p:txBody>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endParaRPr lang="en-AU" sz="800"/>
          </a:p>
        </p:txBody>
      </p:sp>
      <p:sp>
        <p:nvSpPr>
          <p:cNvPr id="20" name="TextBox 20"/>
          <p:cNvSpPr txBox="1"/>
          <p:nvPr/>
        </p:nvSpPr>
        <p:spPr>
          <a:xfrm>
            <a:off x="8727950" y="2540247"/>
            <a:ext cx="2786641" cy="685509"/>
          </a:xfrm>
          <a:prstGeom prst="rect">
            <a:avLst/>
          </a:prstGeom>
        </p:spPr>
        <p:txBody>
          <a:bodyPr wrap="square" lIns="0" tIns="0" rIns="0" bIns="0" rtlCol="0" anchor="t">
            <a:spAutoFit/>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pPr algn="ctr">
              <a:lnSpc>
                <a:spcPts val="1799"/>
              </a:lnSpc>
            </a:pPr>
            <a:r>
              <a:rPr lang="en-US" sz="1450">
                <a:solidFill>
                  <a:srgbClr val="FFFFFF"/>
                </a:solidFill>
                <a:latin typeface="Goudy Type"/>
                <a:ea typeface="Arimo"/>
                <a:cs typeface="Arimo"/>
                <a:sym typeface="Arimo"/>
              </a:rPr>
              <a:t>The user can interact and </a:t>
            </a:r>
            <a:endParaRPr lang="en-US" sz="1450">
              <a:solidFill>
                <a:srgbClr val="FFFFFF"/>
              </a:solidFill>
              <a:latin typeface="Goudy Type"/>
              <a:ea typeface="Arimo"/>
              <a:cs typeface="Arimo"/>
            </a:endParaRPr>
          </a:p>
          <a:p>
            <a:pPr algn="ctr">
              <a:lnSpc>
                <a:spcPts val="1799"/>
              </a:lnSpc>
            </a:pPr>
            <a:r>
              <a:rPr lang="en-US" sz="1450">
                <a:solidFill>
                  <a:srgbClr val="FFFFFF"/>
                </a:solidFill>
                <a:latin typeface="Goudy Type"/>
                <a:ea typeface="Arimo"/>
                <a:cs typeface="Arimo"/>
                <a:sym typeface="Arimo"/>
              </a:rPr>
              <a:t>sketch trajectories to be followed </a:t>
            </a:r>
            <a:endParaRPr lang="en-US" sz="1450">
              <a:solidFill>
                <a:srgbClr val="FFFFFF"/>
              </a:solidFill>
              <a:latin typeface="Goudy Type"/>
              <a:ea typeface="Arimo"/>
              <a:cs typeface="Arimo"/>
            </a:endParaRPr>
          </a:p>
          <a:p>
            <a:pPr algn="ctr">
              <a:lnSpc>
                <a:spcPts val="1799"/>
              </a:lnSpc>
            </a:pPr>
            <a:r>
              <a:rPr lang="en-US" sz="1450">
                <a:solidFill>
                  <a:srgbClr val="FFFFFF"/>
                </a:solidFill>
                <a:latin typeface="Goudy Type"/>
                <a:ea typeface="Arimo"/>
                <a:cs typeface="Arimo"/>
                <a:sym typeface="Arimo"/>
              </a:rPr>
              <a:t>by the groups</a:t>
            </a:r>
            <a:endParaRPr lang="en-US" sz="1450">
              <a:solidFill>
                <a:srgbClr val="FFFFFF"/>
              </a:solidFill>
              <a:latin typeface="Goudy Type"/>
              <a:ea typeface="Arimo"/>
              <a:cs typeface="Arimo"/>
            </a:endParaRPr>
          </a:p>
        </p:txBody>
      </p:sp>
      <p:sp>
        <p:nvSpPr>
          <p:cNvPr id="21" name="TextBox 21"/>
          <p:cNvSpPr txBox="1"/>
          <p:nvPr/>
        </p:nvSpPr>
        <p:spPr>
          <a:xfrm>
            <a:off x="8727951" y="6181255"/>
            <a:ext cx="2786641" cy="454676"/>
          </a:xfrm>
          <a:prstGeom prst="rect">
            <a:avLst/>
          </a:prstGeom>
        </p:spPr>
        <p:txBody>
          <a:bodyPr wrap="square" lIns="0" tIns="0" rIns="0" bIns="0" rtlCol="0" anchor="t">
            <a:spAutoFit/>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pPr algn="ctr">
              <a:lnSpc>
                <a:spcPts val="1799"/>
              </a:lnSpc>
            </a:pPr>
            <a:r>
              <a:rPr lang="en-US" sz="1450">
                <a:solidFill>
                  <a:schemeClr val="bg1"/>
                </a:solidFill>
                <a:latin typeface="Goudy Type"/>
                <a:ea typeface="Arimo"/>
                <a:cs typeface="Arimo"/>
                <a:sym typeface="Arimo"/>
              </a:rPr>
              <a:t>Two autonomous army ﬁghting after splitting up</a:t>
            </a:r>
            <a:endParaRPr lang="en-US" sz="1450">
              <a:solidFill>
                <a:schemeClr val="bg1"/>
              </a:solidFill>
              <a:latin typeface="Goudy Type"/>
              <a:ea typeface="Arimo"/>
              <a:cs typeface="Arimo"/>
            </a:endParaRPr>
          </a:p>
        </p:txBody>
      </p:sp>
      <p:pic>
        <p:nvPicPr>
          <p:cNvPr id="23" name="Picture 22" descr="A screen shot of a computer screen&#10;&#10;Description automatically generated">
            <a:extLst>
              <a:ext uri="{FF2B5EF4-FFF2-40B4-BE49-F238E27FC236}">
                <a16:creationId xmlns:a16="http://schemas.microsoft.com/office/drawing/2014/main" id="{614F8CF0-3391-6D57-0804-96ED8F5DA5D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29445" y="5742582"/>
            <a:ext cx="1494955" cy="1039218"/>
          </a:xfrm>
          <a:prstGeom prst="rect">
            <a:avLst/>
          </a:prstGeom>
        </p:spPr>
      </p:pic>
      <p:pic>
        <p:nvPicPr>
          <p:cNvPr id="25" name="Picture 24" descr="A diagram of a computer program&#10;&#10;Description automatically generated">
            <a:extLst>
              <a:ext uri="{FF2B5EF4-FFF2-40B4-BE49-F238E27FC236}">
                <a16:creationId xmlns:a16="http://schemas.microsoft.com/office/drawing/2014/main" id="{3E3E87E4-4AC7-3B33-E948-3969B150C76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063305" y="5761158"/>
            <a:ext cx="1011662" cy="1020642"/>
          </a:xfrm>
          <a:prstGeom prst="rect">
            <a:avLst/>
          </a:prstGeom>
        </p:spPr>
      </p:pic>
    </p:spTree>
    <p:extLst>
      <p:ext uri="{BB962C8B-B14F-4D97-AF65-F5344CB8AC3E}">
        <p14:creationId xmlns:p14="http://schemas.microsoft.com/office/powerpoint/2010/main" val="41866452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43" presetClass="entr" presetSubtype="0"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100"/>
                                        <p:tgtEl>
                                          <p:spTgt spid="19"/>
                                        </p:tgtEl>
                                      </p:cBhvr>
                                    </p:animEffect>
                                    <p:anim calcmode="lin" valueType="num">
                                      <p:cBhvr>
                                        <p:cTn id="25" dur="400" fill="hold"/>
                                        <p:tgtEl>
                                          <p:spTgt spid="19"/>
                                        </p:tgtEl>
                                        <p:attrNameLst>
                                          <p:attrName>ppt_x</p:attrName>
                                        </p:attrNameLst>
                                      </p:cBhvr>
                                      <p:tavLst>
                                        <p:tav tm="0">
                                          <p:val>
                                            <p:strVal val="#ppt_x"/>
                                          </p:val>
                                        </p:tav>
                                        <p:tav tm="100000">
                                          <p:val>
                                            <p:strVal val="#ppt_x"/>
                                          </p:val>
                                        </p:tav>
                                      </p:tavLst>
                                    </p:anim>
                                    <p:anim calcmode="lin" valueType="num">
                                      <p:cBhvr>
                                        <p:cTn id="26" dur="400" fill="hold"/>
                                        <p:tgtEl>
                                          <p:spTgt spid="19"/>
                                        </p:tgtEl>
                                        <p:attrNameLst>
                                          <p:attrName>ppt_y</p:attrName>
                                        </p:attrNameLst>
                                      </p:cBhvr>
                                      <p:tavLst>
                                        <p:tav tm="0">
                                          <p:val>
                                            <p:strVal val="#ppt_y+0.31"/>
                                          </p:val>
                                        </p:tav>
                                        <p:tav tm="100000">
                                          <p:val>
                                            <p:strVal val="#ppt_y+0.31"/>
                                          </p:val>
                                        </p:tav>
                                      </p:tavLst>
                                    </p:anim>
                                    <p:anim calcmode="lin" valueType="num">
                                      <p:cBhvr>
                                        <p:cTn id="27" dur="600" decel="50000" fill="hold">
                                          <p:stCondLst>
                                            <p:cond delay="400"/>
                                          </p:stCondLst>
                                        </p:cTn>
                                        <p:tgtEl>
                                          <p:spTgt spid="1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8" dur="600" decel="50000" fill="hold">
                                          <p:stCondLst>
                                            <p:cond delay="400"/>
                                          </p:stCondLst>
                                        </p:cTn>
                                        <p:tgtEl>
                                          <p:spTgt spid="1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29" presetID="43"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100"/>
                                        <p:tgtEl>
                                          <p:spTgt spid="20"/>
                                        </p:tgtEl>
                                      </p:cBhvr>
                                    </p:animEffect>
                                    <p:anim calcmode="lin" valueType="num">
                                      <p:cBhvr>
                                        <p:cTn id="32" dur="400" fill="hold"/>
                                        <p:tgtEl>
                                          <p:spTgt spid="20"/>
                                        </p:tgtEl>
                                        <p:attrNameLst>
                                          <p:attrName>ppt_x</p:attrName>
                                        </p:attrNameLst>
                                      </p:cBhvr>
                                      <p:tavLst>
                                        <p:tav tm="0">
                                          <p:val>
                                            <p:strVal val="#ppt_x"/>
                                          </p:val>
                                        </p:tav>
                                        <p:tav tm="100000">
                                          <p:val>
                                            <p:strVal val="#ppt_x"/>
                                          </p:val>
                                        </p:tav>
                                      </p:tavLst>
                                    </p:anim>
                                    <p:anim calcmode="lin" valueType="num">
                                      <p:cBhvr>
                                        <p:cTn id="33" dur="400" fill="hold"/>
                                        <p:tgtEl>
                                          <p:spTgt spid="20"/>
                                        </p:tgtEl>
                                        <p:attrNameLst>
                                          <p:attrName>ppt_y</p:attrName>
                                        </p:attrNameLst>
                                      </p:cBhvr>
                                      <p:tavLst>
                                        <p:tav tm="0">
                                          <p:val>
                                            <p:strVal val="#ppt_y+0.31"/>
                                          </p:val>
                                        </p:tav>
                                        <p:tav tm="100000">
                                          <p:val>
                                            <p:strVal val="#ppt_y+0.31"/>
                                          </p:val>
                                        </p:tav>
                                      </p:tavLst>
                                    </p:anim>
                                    <p:anim calcmode="lin" valueType="num">
                                      <p:cBhvr>
                                        <p:cTn id="34" dur="600" decel="50000" fill="hold">
                                          <p:stCondLst>
                                            <p:cond delay="400"/>
                                          </p:stCondLst>
                                        </p:cTn>
                                        <p:tgtEl>
                                          <p:spTgt spid="20"/>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5" dur="600" decel="50000" fill="hold">
                                          <p:stCondLst>
                                            <p:cond delay="400"/>
                                          </p:stCondLst>
                                        </p:cTn>
                                        <p:tgtEl>
                                          <p:spTgt spid="20"/>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p:cTn id="40" dur="500" fill="hold"/>
                                        <p:tgtEl>
                                          <p:spTgt spid="12"/>
                                        </p:tgtEl>
                                        <p:attrNameLst>
                                          <p:attrName>ppt_w</p:attrName>
                                        </p:attrNameLst>
                                      </p:cBhvr>
                                      <p:tavLst>
                                        <p:tav tm="0">
                                          <p:val>
                                            <p:fltVal val="0"/>
                                          </p:val>
                                        </p:tav>
                                        <p:tav tm="100000">
                                          <p:val>
                                            <p:strVal val="#ppt_w"/>
                                          </p:val>
                                        </p:tav>
                                      </p:tavLst>
                                    </p:anim>
                                    <p:anim calcmode="lin" valueType="num">
                                      <p:cBhvr>
                                        <p:cTn id="41" dur="500" fill="hold"/>
                                        <p:tgtEl>
                                          <p:spTgt spid="12"/>
                                        </p:tgtEl>
                                        <p:attrNameLst>
                                          <p:attrName>ppt_h</p:attrName>
                                        </p:attrNameLst>
                                      </p:cBhvr>
                                      <p:tavLst>
                                        <p:tav tm="0">
                                          <p:val>
                                            <p:fltVal val="0"/>
                                          </p:val>
                                        </p:tav>
                                        <p:tav tm="100000">
                                          <p:val>
                                            <p:strVal val="#ppt_h"/>
                                          </p:val>
                                        </p:tav>
                                      </p:tavLst>
                                    </p:anim>
                                    <p:animEffect transition="in" filter="fade">
                                      <p:cBhvr>
                                        <p:cTn id="42" dur="500"/>
                                        <p:tgtEl>
                                          <p:spTgt spid="12"/>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p:cTn id="45" dur="500" fill="hold"/>
                                        <p:tgtEl>
                                          <p:spTgt spid="13"/>
                                        </p:tgtEl>
                                        <p:attrNameLst>
                                          <p:attrName>ppt_w</p:attrName>
                                        </p:attrNameLst>
                                      </p:cBhvr>
                                      <p:tavLst>
                                        <p:tav tm="0">
                                          <p:val>
                                            <p:fltVal val="0"/>
                                          </p:val>
                                        </p:tav>
                                        <p:tav tm="100000">
                                          <p:val>
                                            <p:strVal val="#ppt_w"/>
                                          </p:val>
                                        </p:tav>
                                      </p:tavLst>
                                    </p:anim>
                                    <p:anim calcmode="lin" valueType="num">
                                      <p:cBhvr>
                                        <p:cTn id="46" dur="500" fill="hold"/>
                                        <p:tgtEl>
                                          <p:spTgt spid="13"/>
                                        </p:tgtEl>
                                        <p:attrNameLst>
                                          <p:attrName>ppt_h</p:attrName>
                                        </p:attrNameLst>
                                      </p:cBhvr>
                                      <p:tavLst>
                                        <p:tav tm="0">
                                          <p:val>
                                            <p:fltVal val="0"/>
                                          </p:val>
                                        </p:tav>
                                        <p:tav tm="100000">
                                          <p:val>
                                            <p:strVal val="#ppt_h"/>
                                          </p:val>
                                        </p:tav>
                                      </p:tavLst>
                                    </p:anim>
                                    <p:animEffect transition="in" filter="fade">
                                      <p:cBhvr>
                                        <p:cTn id="47" dur="500"/>
                                        <p:tgtEl>
                                          <p:spTgt spid="13"/>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 calcmode="lin" valueType="num">
                                      <p:cBhvr>
                                        <p:cTn id="50" dur="500" fill="hold"/>
                                        <p:tgtEl>
                                          <p:spTgt spid="14"/>
                                        </p:tgtEl>
                                        <p:attrNameLst>
                                          <p:attrName>ppt_w</p:attrName>
                                        </p:attrNameLst>
                                      </p:cBhvr>
                                      <p:tavLst>
                                        <p:tav tm="0">
                                          <p:val>
                                            <p:fltVal val="0"/>
                                          </p:val>
                                        </p:tav>
                                        <p:tav tm="100000">
                                          <p:val>
                                            <p:strVal val="#ppt_w"/>
                                          </p:val>
                                        </p:tav>
                                      </p:tavLst>
                                    </p:anim>
                                    <p:anim calcmode="lin" valueType="num">
                                      <p:cBhvr>
                                        <p:cTn id="51" dur="500" fill="hold"/>
                                        <p:tgtEl>
                                          <p:spTgt spid="14"/>
                                        </p:tgtEl>
                                        <p:attrNameLst>
                                          <p:attrName>ppt_h</p:attrName>
                                        </p:attrNameLst>
                                      </p:cBhvr>
                                      <p:tavLst>
                                        <p:tav tm="0">
                                          <p:val>
                                            <p:fltVal val="0"/>
                                          </p:val>
                                        </p:tav>
                                        <p:tav tm="100000">
                                          <p:val>
                                            <p:strVal val="#ppt_h"/>
                                          </p:val>
                                        </p:tav>
                                      </p:tavLst>
                                    </p:anim>
                                    <p:animEffect transition="in" filter="fade">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wipe(down)">
                                      <p:cBhvr>
                                        <p:cTn id="57" dur="500"/>
                                        <p:tgtEl>
                                          <p:spTgt spid="18"/>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wipe(down)">
                                      <p:cBhvr>
                                        <p:cTn id="60" dur="5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9"/>
                                        </p:tgtEl>
                                        <p:attrNameLst>
                                          <p:attrName>style.visibility</p:attrName>
                                        </p:attrNameLst>
                                      </p:cBhvr>
                                      <p:to>
                                        <p:strVal val="visible"/>
                                      </p:to>
                                    </p:set>
                                    <p:anim calcmode="lin" valueType="num">
                                      <p:cBhvr>
                                        <p:cTn id="65" dur="500" fill="hold"/>
                                        <p:tgtEl>
                                          <p:spTgt spid="9"/>
                                        </p:tgtEl>
                                        <p:attrNameLst>
                                          <p:attrName>ppt_w</p:attrName>
                                        </p:attrNameLst>
                                      </p:cBhvr>
                                      <p:tavLst>
                                        <p:tav tm="0">
                                          <p:val>
                                            <p:fltVal val="0"/>
                                          </p:val>
                                        </p:tav>
                                        <p:tav tm="100000">
                                          <p:val>
                                            <p:strVal val="#ppt_w"/>
                                          </p:val>
                                        </p:tav>
                                      </p:tavLst>
                                    </p:anim>
                                    <p:anim calcmode="lin" valueType="num">
                                      <p:cBhvr>
                                        <p:cTn id="66" dur="500" fill="hold"/>
                                        <p:tgtEl>
                                          <p:spTgt spid="9"/>
                                        </p:tgtEl>
                                        <p:attrNameLst>
                                          <p:attrName>ppt_h</p:attrName>
                                        </p:attrNameLst>
                                      </p:cBhvr>
                                      <p:tavLst>
                                        <p:tav tm="0">
                                          <p:val>
                                            <p:fltVal val="0"/>
                                          </p:val>
                                        </p:tav>
                                        <p:tav tm="100000">
                                          <p:val>
                                            <p:strVal val="#ppt_h"/>
                                          </p:val>
                                        </p:tav>
                                      </p:tavLst>
                                    </p:anim>
                                    <p:animEffect transition="in" filter="fade">
                                      <p:cBhvr>
                                        <p:cTn id="67" dur="500"/>
                                        <p:tgtEl>
                                          <p:spTgt spid="9"/>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15"/>
                                        </p:tgtEl>
                                        <p:attrNameLst>
                                          <p:attrName>style.visibility</p:attrName>
                                        </p:attrNameLst>
                                      </p:cBhvr>
                                      <p:to>
                                        <p:strVal val="visible"/>
                                      </p:to>
                                    </p:set>
                                    <p:anim calcmode="lin" valueType="num">
                                      <p:cBhvr>
                                        <p:cTn id="70" dur="500" fill="hold"/>
                                        <p:tgtEl>
                                          <p:spTgt spid="15"/>
                                        </p:tgtEl>
                                        <p:attrNameLst>
                                          <p:attrName>ppt_w</p:attrName>
                                        </p:attrNameLst>
                                      </p:cBhvr>
                                      <p:tavLst>
                                        <p:tav tm="0">
                                          <p:val>
                                            <p:fltVal val="0"/>
                                          </p:val>
                                        </p:tav>
                                        <p:tav tm="100000">
                                          <p:val>
                                            <p:strVal val="#ppt_w"/>
                                          </p:val>
                                        </p:tav>
                                      </p:tavLst>
                                    </p:anim>
                                    <p:anim calcmode="lin" valueType="num">
                                      <p:cBhvr>
                                        <p:cTn id="71" dur="500" fill="hold"/>
                                        <p:tgtEl>
                                          <p:spTgt spid="15"/>
                                        </p:tgtEl>
                                        <p:attrNameLst>
                                          <p:attrName>ppt_h</p:attrName>
                                        </p:attrNameLst>
                                      </p:cBhvr>
                                      <p:tavLst>
                                        <p:tav tm="0">
                                          <p:val>
                                            <p:fltVal val="0"/>
                                          </p:val>
                                        </p:tav>
                                        <p:tav tm="100000">
                                          <p:val>
                                            <p:strVal val="#ppt_h"/>
                                          </p:val>
                                        </p:tav>
                                      </p:tavLst>
                                    </p:anim>
                                    <p:animEffect transition="in" filter="fade">
                                      <p:cBhvr>
                                        <p:cTn id="72" dur="500"/>
                                        <p:tgtEl>
                                          <p:spTgt spid="15"/>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16"/>
                                        </p:tgtEl>
                                        <p:attrNameLst>
                                          <p:attrName>style.visibility</p:attrName>
                                        </p:attrNameLst>
                                      </p:cBhvr>
                                      <p:to>
                                        <p:strVal val="visible"/>
                                      </p:to>
                                    </p:set>
                                    <p:anim calcmode="lin" valueType="num">
                                      <p:cBhvr>
                                        <p:cTn id="75" dur="500" fill="hold"/>
                                        <p:tgtEl>
                                          <p:spTgt spid="16"/>
                                        </p:tgtEl>
                                        <p:attrNameLst>
                                          <p:attrName>ppt_w</p:attrName>
                                        </p:attrNameLst>
                                      </p:cBhvr>
                                      <p:tavLst>
                                        <p:tav tm="0">
                                          <p:val>
                                            <p:fltVal val="0"/>
                                          </p:val>
                                        </p:tav>
                                        <p:tav tm="100000">
                                          <p:val>
                                            <p:strVal val="#ppt_w"/>
                                          </p:val>
                                        </p:tav>
                                      </p:tavLst>
                                    </p:anim>
                                    <p:anim calcmode="lin" valueType="num">
                                      <p:cBhvr>
                                        <p:cTn id="76" dur="500" fill="hold"/>
                                        <p:tgtEl>
                                          <p:spTgt spid="16"/>
                                        </p:tgtEl>
                                        <p:attrNameLst>
                                          <p:attrName>ppt_h</p:attrName>
                                        </p:attrNameLst>
                                      </p:cBhvr>
                                      <p:tavLst>
                                        <p:tav tm="0">
                                          <p:val>
                                            <p:fltVal val="0"/>
                                          </p:val>
                                        </p:tav>
                                        <p:tav tm="100000">
                                          <p:val>
                                            <p:strVal val="#ppt_h"/>
                                          </p:val>
                                        </p:tav>
                                      </p:tavLst>
                                    </p:anim>
                                    <p:animEffect transition="in" filter="fade">
                                      <p:cBhvr>
                                        <p:cTn id="77" dur="500"/>
                                        <p:tgtEl>
                                          <p:spTgt spid="16"/>
                                        </p:tgtEl>
                                      </p:cBhvr>
                                    </p:animEffect>
                                  </p:childTnLst>
                                </p:cTn>
                              </p:par>
                            </p:childTnLst>
                          </p:cTn>
                        </p:par>
                      </p:childTnLst>
                    </p:cTn>
                  </p:par>
                  <p:par>
                    <p:cTn id="78" fill="hold">
                      <p:stCondLst>
                        <p:cond delay="indefinite"/>
                      </p:stCondLst>
                      <p:childTnLst>
                        <p:par>
                          <p:cTn id="79" fill="hold">
                            <p:stCondLst>
                              <p:cond delay="0"/>
                            </p:stCondLst>
                            <p:childTnLst>
                              <p:par>
                                <p:cTn id="80" presetID="14" presetClass="entr" presetSubtype="10" fill="hold" nodeType="click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randombar(horizontal)">
                                      <p:cBhvr>
                                        <p:cTn id="82" dur="500"/>
                                        <p:tgtEl>
                                          <p:spTgt spid="25"/>
                                        </p:tgtEl>
                                      </p:cBhvr>
                                    </p:animEffect>
                                  </p:childTnLst>
                                </p:cTn>
                              </p:par>
                              <p:par>
                                <p:cTn id="83" presetID="14" presetClass="entr" presetSubtype="10" fill="hold" nodeType="withEffect">
                                  <p:stCondLst>
                                    <p:cond delay="0"/>
                                  </p:stCondLst>
                                  <p:childTnLst>
                                    <p:set>
                                      <p:cBhvr>
                                        <p:cTn id="84" dur="1" fill="hold">
                                          <p:stCondLst>
                                            <p:cond delay="0"/>
                                          </p:stCondLst>
                                        </p:cTn>
                                        <p:tgtEl>
                                          <p:spTgt spid="23"/>
                                        </p:tgtEl>
                                        <p:attrNameLst>
                                          <p:attrName>style.visibility</p:attrName>
                                        </p:attrNameLst>
                                      </p:cBhvr>
                                      <p:to>
                                        <p:strVal val="visible"/>
                                      </p:to>
                                    </p:set>
                                    <p:animEffect transition="in" filter="randombar(horizontal)">
                                      <p:cBhvr>
                                        <p:cTn id="8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P spid="12" grpId="0" animBg="1"/>
      <p:bldP spid="13" grpId="0"/>
      <p:bldP spid="14" grpId="0"/>
      <p:bldP spid="15" grpId="0"/>
      <p:bldP spid="16" grpId="0"/>
      <p:bldP spid="17" grpId="0" animBg="1"/>
      <p:bldP spid="18" grpId="0" animBg="1"/>
      <p:bldP spid="19" grpId="0" animBg="1"/>
      <p:bldP spid="20" grpId="0"/>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BCF03A2E-B266-4817-B378-45B9DC3EC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1467631D-5B27-6688-C7DD-AB22F286D13C}"/>
              </a:ext>
            </a:extLst>
          </p:cNvPr>
          <p:cNvSpPr txBox="1"/>
          <p:nvPr/>
        </p:nvSpPr>
        <p:spPr>
          <a:xfrm>
            <a:off x="161372" y="261387"/>
            <a:ext cx="5770080" cy="1640521"/>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3600">
                <a:latin typeface="Goudy Old Style"/>
                <a:ea typeface="+mj-ea"/>
                <a:cs typeface="+mj-cs"/>
              </a:rPr>
              <a:t>Autonomous vehicles</a:t>
            </a:r>
          </a:p>
        </p:txBody>
      </p:sp>
      <p:cxnSp>
        <p:nvCxnSpPr>
          <p:cNvPr id="42" name="Straight Connector 41">
            <a:extLst>
              <a:ext uri="{FF2B5EF4-FFF2-40B4-BE49-F238E27FC236}">
                <a16:creationId xmlns:a16="http://schemas.microsoft.com/office/drawing/2014/main" id="{7882FDDB-12BA-4531-A762-4803DABD6C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48153" y="0"/>
            <a:ext cx="0" cy="685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5356EE5-05FE-98BC-AED8-D6216CAFC7B2}"/>
              </a:ext>
            </a:extLst>
          </p:cNvPr>
          <p:cNvSpPr txBox="1"/>
          <p:nvPr/>
        </p:nvSpPr>
        <p:spPr>
          <a:xfrm>
            <a:off x="5561633" y="1899327"/>
            <a:ext cx="5770079" cy="3504591"/>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110000"/>
              </a:lnSpc>
              <a:spcAft>
                <a:spcPts val="600"/>
              </a:spcAft>
              <a:buSzPct val="80000"/>
            </a:pPr>
            <a:r>
              <a:rPr lang="en-US" sz="2000" dirty="0"/>
              <a:t>The process of finding the best solution from a set of feasible solutions, crucial for effective decision-making in autonomous systems. ​</a:t>
            </a:r>
          </a:p>
          <a:p>
            <a:pPr marL="228600" indent="-228600">
              <a:lnSpc>
                <a:spcPct val="110000"/>
              </a:lnSpc>
              <a:spcAft>
                <a:spcPts val="600"/>
              </a:spcAft>
              <a:buSzPct val="80000"/>
              <a:buFont typeface=""/>
              <a:buChar char="•"/>
            </a:pPr>
            <a:r>
              <a:rPr lang="en-US" sz="2000" dirty="0"/>
              <a:t>Importance: Autonomous vehicles operate in complex environments and need reliable decision-making frameworks to enhance safety, reduce road fatalities, and improve transportation efficiency.​</a:t>
            </a:r>
          </a:p>
        </p:txBody>
      </p:sp>
      <p:pic>
        <p:nvPicPr>
          <p:cNvPr id="2" name="Picture 1" descr="A cartoon of cars driving on a road&#10;&#10;Description automatically generated">
            <a:extLst>
              <a:ext uri="{FF2B5EF4-FFF2-40B4-BE49-F238E27FC236}">
                <a16:creationId xmlns:a16="http://schemas.microsoft.com/office/drawing/2014/main" id="{B0E06312-21E6-2ACC-5E72-39BA5DEA48A9}"/>
              </a:ext>
            </a:extLst>
          </p:cNvPr>
          <p:cNvPicPr>
            <a:picLocks noChangeAspect="1"/>
          </p:cNvPicPr>
          <p:nvPr/>
        </p:nvPicPr>
        <p:blipFill>
          <a:blip r:embed="rId4"/>
          <a:stretch>
            <a:fillRect/>
          </a:stretch>
        </p:blipFill>
        <p:spPr>
          <a:xfrm>
            <a:off x="165653" y="2361275"/>
            <a:ext cx="4373218" cy="2466756"/>
          </a:xfrm>
          <a:prstGeom prst="rect">
            <a:avLst/>
          </a:prstGeom>
        </p:spPr>
      </p:pic>
      <p:pic>
        <p:nvPicPr>
          <p:cNvPr id="14" name="Audio 13">
            <a:extLst>
              <a:ext uri="{FF2B5EF4-FFF2-40B4-BE49-F238E27FC236}">
                <a16:creationId xmlns:a16="http://schemas.microsoft.com/office/drawing/2014/main" id="{FF1E7C48-E0FA-81F3-130E-C9843FCCD0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694549726"/>
      </p:ext>
    </p:extLst>
  </p:cSld>
  <p:clrMapOvr>
    <a:masterClrMapping/>
  </p:clrMapOvr>
  <mc:AlternateContent xmlns:mc="http://schemas.openxmlformats.org/markup-compatibility/2006">
    <mc:Choice xmlns:p14="http://schemas.microsoft.com/office/powerpoint/2010/main" Requires="p14">
      <p:transition spd="slow" p14:dur="2000" advTm="16906"/>
    </mc:Choice>
    <mc:Fallback>
      <p:transition spd="slow" advTm="169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71ED2DE9-8DFB-14B8-772C-2B7F08C60924}"/>
              </a:ext>
            </a:extLst>
          </p:cNvPr>
          <p:cNvSpPr txBox="1"/>
          <p:nvPr/>
        </p:nvSpPr>
        <p:spPr>
          <a:xfrm>
            <a:off x="302290" y="479239"/>
            <a:ext cx="6869322" cy="378565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00" b="1" dirty="0"/>
          </a:p>
          <a:p>
            <a:endParaRPr lang="en-US" sz="2000" dirty="0"/>
          </a:p>
          <a:p>
            <a:pPr>
              <a:buAutoNum type="arabicPeriod"/>
            </a:pPr>
            <a:r>
              <a:rPr lang="en-US" sz="2000" b="1" dirty="0"/>
              <a:t>Multi-agent Interactions</a:t>
            </a:r>
            <a:r>
              <a:rPr lang="en-US" sz="2000" dirty="0"/>
              <a:t>: Agents make decisions based on predicting others’ actions.</a:t>
            </a:r>
          </a:p>
          <a:p>
            <a:endParaRPr lang="en-US" sz="2000" dirty="0"/>
          </a:p>
          <a:p>
            <a:pPr>
              <a:buAutoNum type="arabicPeriod"/>
            </a:pPr>
            <a:r>
              <a:rPr lang="en-US" sz="2000" b="1" dirty="0"/>
              <a:t>Utility Maximisation</a:t>
            </a:r>
            <a:r>
              <a:rPr lang="en-US" sz="2000" dirty="0"/>
              <a:t>: Each agent aims to maximize their own benefit or reward.</a:t>
            </a:r>
          </a:p>
          <a:p>
            <a:endParaRPr lang="en-US" sz="2000" b="1" dirty="0"/>
          </a:p>
          <a:p>
            <a:r>
              <a:rPr lang="en-US" sz="2000" b="1" dirty="0"/>
              <a:t>Approaches:</a:t>
            </a:r>
            <a:endParaRPr lang="en-US" sz="2000" dirty="0"/>
          </a:p>
          <a:p>
            <a:endParaRPr lang="en-US" sz="2000" b="1" dirty="0"/>
          </a:p>
          <a:p>
            <a:pPr indent="-228600">
              <a:buAutoNum type="arabicPeriod"/>
            </a:pPr>
            <a:r>
              <a:rPr lang="en-US" sz="2000" b="1" dirty="0"/>
              <a:t>   Tree Search and Monte Carlo Tree Search</a:t>
            </a:r>
          </a:p>
          <a:p>
            <a:endParaRPr lang="en-US" sz="2000" dirty="0"/>
          </a:p>
        </p:txBody>
      </p:sp>
      <p:pic>
        <p:nvPicPr>
          <p:cNvPr id="4" name="Picture 3" descr="A diagram of a solution&#10;&#10;Description automatically generated">
            <a:extLst>
              <a:ext uri="{FF2B5EF4-FFF2-40B4-BE49-F238E27FC236}">
                <a16:creationId xmlns:a16="http://schemas.microsoft.com/office/drawing/2014/main" id="{1CB2A9DB-0FE0-0C91-DA30-B5F98D713D80}"/>
              </a:ext>
            </a:extLst>
          </p:cNvPr>
          <p:cNvPicPr>
            <a:picLocks noChangeAspect="1"/>
          </p:cNvPicPr>
          <p:nvPr/>
        </p:nvPicPr>
        <p:blipFill>
          <a:blip r:embed="rId5"/>
          <a:stretch>
            <a:fillRect/>
          </a:stretch>
        </p:blipFill>
        <p:spPr>
          <a:xfrm>
            <a:off x="308034" y="4058998"/>
            <a:ext cx="6096000" cy="2795669"/>
          </a:xfrm>
          <a:prstGeom prst="rect">
            <a:avLst/>
          </a:prstGeom>
        </p:spPr>
      </p:pic>
      <p:sp>
        <p:nvSpPr>
          <p:cNvPr id="5" name="TextBox 6">
            <a:extLst>
              <a:ext uri="{FF2B5EF4-FFF2-40B4-BE49-F238E27FC236}">
                <a16:creationId xmlns:a16="http://schemas.microsoft.com/office/drawing/2014/main" id="{33C7A5AC-F340-0CCE-F34E-F7438178EECD}"/>
              </a:ext>
            </a:extLst>
          </p:cNvPr>
          <p:cNvSpPr txBox="1"/>
          <p:nvPr/>
        </p:nvSpPr>
        <p:spPr>
          <a:xfrm>
            <a:off x="306614" y="197757"/>
            <a:ext cx="6081485"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t>Game-Theoretic Approaches</a:t>
            </a:r>
          </a:p>
        </p:txBody>
      </p:sp>
      <p:pic>
        <p:nvPicPr>
          <p:cNvPr id="8" name="Picture 7" descr="A screen shot of a computer code&#10;&#10;Description automatically generated">
            <a:extLst>
              <a:ext uri="{FF2B5EF4-FFF2-40B4-BE49-F238E27FC236}">
                <a16:creationId xmlns:a16="http://schemas.microsoft.com/office/drawing/2014/main" id="{43754567-FC66-187C-C2A1-800748671849}"/>
              </a:ext>
            </a:extLst>
          </p:cNvPr>
          <p:cNvPicPr>
            <a:picLocks noChangeAspect="1"/>
          </p:cNvPicPr>
          <p:nvPr/>
        </p:nvPicPr>
        <p:blipFill>
          <a:blip r:embed="rId6"/>
          <a:stretch>
            <a:fillRect/>
          </a:stretch>
        </p:blipFill>
        <p:spPr>
          <a:xfrm>
            <a:off x="6909974" y="221412"/>
            <a:ext cx="4942504" cy="6558950"/>
          </a:xfrm>
          <a:prstGeom prst="rect">
            <a:avLst/>
          </a:prstGeom>
        </p:spPr>
      </p:pic>
      <p:pic>
        <p:nvPicPr>
          <p:cNvPr id="43" name="Audio 42">
            <a:extLst>
              <a:ext uri="{FF2B5EF4-FFF2-40B4-BE49-F238E27FC236}">
                <a16:creationId xmlns:a16="http://schemas.microsoft.com/office/drawing/2014/main" id="{5F9A1C95-CB3A-0086-6AAE-6E87736406F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601840860"/>
      </p:ext>
    </p:extLst>
  </p:cSld>
  <p:clrMapOvr>
    <a:masterClrMapping/>
  </p:clrMapOvr>
  <mc:AlternateContent xmlns:mc="http://schemas.openxmlformats.org/markup-compatibility/2006">
    <mc:Choice xmlns:p14="http://schemas.microsoft.com/office/powerpoint/2010/main" Requires="p14">
      <p:transition spd="slow" p14:dur="2000" advTm="77813"/>
    </mc:Choice>
    <mc:Fallback>
      <p:transition spd="slow" advTm="778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3"/>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4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D9E456A1-F34C-4DB8-B32A-F604B486A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77E4C5-9122-BACD-6490-32F2537A44B9}"/>
              </a:ext>
            </a:extLst>
          </p:cNvPr>
          <p:cNvSpPr>
            <a:spLocks noGrp="1"/>
          </p:cNvSpPr>
          <p:nvPr>
            <p:ph type="title"/>
          </p:nvPr>
        </p:nvSpPr>
        <p:spPr>
          <a:xfrm>
            <a:off x="1124793" y="365125"/>
            <a:ext cx="9937019" cy="1083341"/>
          </a:xfrm>
        </p:spPr>
        <p:txBody>
          <a:bodyPr>
            <a:normAutofit/>
          </a:bodyPr>
          <a:lstStyle/>
          <a:p>
            <a:pPr algn="ctr"/>
            <a:r>
              <a:rPr lang="en-US"/>
              <a:t>About the Team</a:t>
            </a:r>
          </a:p>
        </p:txBody>
      </p:sp>
      <p:cxnSp>
        <p:nvCxnSpPr>
          <p:cNvPr id="44" name="Straight Connector 43">
            <a:extLst>
              <a:ext uri="{FF2B5EF4-FFF2-40B4-BE49-F238E27FC236}">
                <a16:creationId xmlns:a16="http://schemas.microsoft.com/office/drawing/2014/main" id="{B200CA7E-42AB-4F9C-8519-0EBCEC0AF2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6026" y="1714500"/>
            <a:ext cx="1217597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0666762-82B7-F466-3563-45D2B4FB9C05}"/>
              </a:ext>
            </a:extLst>
          </p:cNvPr>
          <p:cNvSpPr>
            <a:spLocks noGrp="1"/>
          </p:cNvSpPr>
          <p:nvPr>
            <p:ph idx="1"/>
          </p:nvPr>
        </p:nvSpPr>
        <p:spPr>
          <a:xfrm>
            <a:off x="2718924" y="2176768"/>
            <a:ext cx="6732574" cy="3995429"/>
          </a:xfrm>
        </p:spPr>
        <p:txBody>
          <a:bodyPr vert="horz" lIns="91440" tIns="45720" rIns="91440" bIns="45720" rtlCol="0" anchor="ctr">
            <a:normAutofit/>
          </a:bodyPr>
          <a:lstStyle/>
          <a:p>
            <a:pPr marL="0" indent="0" algn="ctr">
              <a:buNone/>
            </a:pPr>
            <a:endParaRPr lang="en-US"/>
          </a:p>
          <a:p>
            <a:pPr algn="ctr"/>
            <a:endParaRPr lang="en-US"/>
          </a:p>
          <a:p>
            <a:pPr marL="0" indent="0" algn="ctr">
              <a:buNone/>
            </a:pPr>
            <a:br>
              <a:rPr lang="en-US"/>
            </a:br>
            <a:endParaRPr lang="en-US"/>
          </a:p>
        </p:txBody>
      </p:sp>
      <p:pic>
        <p:nvPicPr>
          <p:cNvPr id="33" name="Picture 32" descr="A person wearing glasses and a sweater vest&#10;&#10;Description automatically generated">
            <a:extLst>
              <a:ext uri="{FF2B5EF4-FFF2-40B4-BE49-F238E27FC236}">
                <a16:creationId xmlns:a16="http://schemas.microsoft.com/office/drawing/2014/main" id="{871359F9-94AA-2C07-A96C-93A4912E1DC4}"/>
              </a:ext>
            </a:extLst>
          </p:cNvPr>
          <p:cNvPicPr>
            <a:picLocks noChangeAspect="1"/>
          </p:cNvPicPr>
          <p:nvPr/>
        </p:nvPicPr>
        <p:blipFill>
          <a:blip r:embed="rId2"/>
          <a:stretch>
            <a:fillRect/>
          </a:stretch>
        </p:blipFill>
        <p:spPr>
          <a:xfrm>
            <a:off x="913394" y="2174486"/>
            <a:ext cx="2758789" cy="3295291"/>
          </a:xfrm>
          <a:prstGeom prst="rect">
            <a:avLst/>
          </a:prstGeom>
        </p:spPr>
      </p:pic>
      <p:pic>
        <p:nvPicPr>
          <p:cNvPr id="36" name="Picture 35" descr="A person in a black coat&#10;&#10;Description automatically generated">
            <a:extLst>
              <a:ext uri="{FF2B5EF4-FFF2-40B4-BE49-F238E27FC236}">
                <a16:creationId xmlns:a16="http://schemas.microsoft.com/office/drawing/2014/main" id="{B27A10EC-5B2C-D070-7871-8CAFA3DCA1E2}"/>
              </a:ext>
            </a:extLst>
          </p:cNvPr>
          <p:cNvPicPr>
            <a:picLocks noChangeAspect="1"/>
          </p:cNvPicPr>
          <p:nvPr/>
        </p:nvPicPr>
        <p:blipFill>
          <a:blip r:embed="rId3"/>
          <a:stretch>
            <a:fillRect/>
          </a:stretch>
        </p:blipFill>
        <p:spPr>
          <a:xfrm>
            <a:off x="4476012" y="2180986"/>
            <a:ext cx="3194650" cy="3295291"/>
          </a:xfrm>
          <a:prstGeom prst="rect">
            <a:avLst/>
          </a:prstGeom>
        </p:spPr>
      </p:pic>
      <p:sp>
        <p:nvSpPr>
          <p:cNvPr id="42" name="TextBox 41">
            <a:extLst>
              <a:ext uri="{FF2B5EF4-FFF2-40B4-BE49-F238E27FC236}">
                <a16:creationId xmlns:a16="http://schemas.microsoft.com/office/drawing/2014/main" id="{539D567F-FB0F-27CD-CFD9-BF334ECA4254}"/>
              </a:ext>
            </a:extLst>
          </p:cNvPr>
          <p:cNvSpPr txBox="1"/>
          <p:nvPr/>
        </p:nvSpPr>
        <p:spPr>
          <a:xfrm>
            <a:off x="513910" y="5540076"/>
            <a:ext cx="35559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Muhammad Arslan Amjad Qureshi</a:t>
            </a:r>
          </a:p>
          <a:p>
            <a:r>
              <a:rPr lang="en-US"/>
              <a:t>(u7632488)</a:t>
            </a:r>
          </a:p>
        </p:txBody>
      </p:sp>
      <p:pic>
        <p:nvPicPr>
          <p:cNvPr id="4" name="Picture 3" descr="A person wearing glasses and a hat&#10;&#10;Description automatically generated">
            <a:extLst>
              <a:ext uri="{FF2B5EF4-FFF2-40B4-BE49-F238E27FC236}">
                <a16:creationId xmlns:a16="http://schemas.microsoft.com/office/drawing/2014/main" id="{15D76BF8-4281-898D-EBAA-314A8C0C11CB}"/>
              </a:ext>
            </a:extLst>
          </p:cNvPr>
          <p:cNvPicPr>
            <a:picLocks noChangeAspect="1"/>
          </p:cNvPicPr>
          <p:nvPr/>
        </p:nvPicPr>
        <p:blipFill>
          <a:blip r:embed="rId4"/>
          <a:stretch>
            <a:fillRect/>
          </a:stretch>
        </p:blipFill>
        <p:spPr>
          <a:xfrm>
            <a:off x="8576373" y="2173080"/>
            <a:ext cx="2982224" cy="3316137"/>
          </a:xfrm>
          <a:prstGeom prst="rect">
            <a:avLst/>
          </a:prstGeom>
        </p:spPr>
      </p:pic>
      <p:sp>
        <p:nvSpPr>
          <p:cNvPr id="45" name="TextBox 44">
            <a:extLst>
              <a:ext uri="{FF2B5EF4-FFF2-40B4-BE49-F238E27FC236}">
                <a16:creationId xmlns:a16="http://schemas.microsoft.com/office/drawing/2014/main" id="{17B17CFA-B26E-2AF4-1847-BF5974C831D8}"/>
              </a:ext>
            </a:extLst>
          </p:cNvPr>
          <p:cNvSpPr txBox="1"/>
          <p:nvPr/>
        </p:nvSpPr>
        <p:spPr>
          <a:xfrm>
            <a:off x="4754835" y="5514406"/>
            <a:ext cx="300966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Saksham Gupta</a:t>
            </a:r>
          </a:p>
          <a:p>
            <a:r>
              <a:rPr lang="en-US"/>
              <a:t>(u7726995)</a:t>
            </a:r>
          </a:p>
        </p:txBody>
      </p:sp>
      <p:sp>
        <p:nvSpPr>
          <p:cNvPr id="46" name="TextBox 45">
            <a:extLst>
              <a:ext uri="{FF2B5EF4-FFF2-40B4-BE49-F238E27FC236}">
                <a16:creationId xmlns:a16="http://schemas.microsoft.com/office/drawing/2014/main" id="{777ADBF9-DCD4-9873-4A34-D7474695ADF4}"/>
              </a:ext>
            </a:extLst>
          </p:cNvPr>
          <p:cNvSpPr txBox="1"/>
          <p:nvPr/>
        </p:nvSpPr>
        <p:spPr>
          <a:xfrm>
            <a:off x="8578491" y="5540075"/>
            <a:ext cx="356558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Tohfa Siddika Barbhuiya</a:t>
            </a:r>
          </a:p>
          <a:p>
            <a:r>
              <a:rPr lang="en-US"/>
              <a:t>(u7665856)</a:t>
            </a:r>
          </a:p>
        </p:txBody>
      </p:sp>
    </p:spTree>
    <p:extLst>
      <p:ext uri="{BB962C8B-B14F-4D97-AF65-F5344CB8AC3E}">
        <p14:creationId xmlns:p14="http://schemas.microsoft.com/office/powerpoint/2010/main" val="3450638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of a leader&#10;&#10;Description automatically generated">
            <a:extLst>
              <a:ext uri="{FF2B5EF4-FFF2-40B4-BE49-F238E27FC236}">
                <a16:creationId xmlns:a16="http://schemas.microsoft.com/office/drawing/2014/main" id="{8F5B7D10-D5BB-D244-4403-947E933B4E09}"/>
              </a:ext>
            </a:extLst>
          </p:cNvPr>
          <p:cNvPicPr>
            <a:picLocks noChangeAspect="1"/>
          </p:cNvPicPr>
          <p:nvPr/>
        </p:nvPicPr>
        <p:blipFill>
          <a:blip r:embed="rId6"/>
          <a:stretch>
            <a:fillRect/>
          </a:stretch>
        </p:blipFill>
        <p:spPr>
          <a:xfrm>
            <a:off x="2888442" y="1185007"/>
            <a:ext cx="6096000" cy="3647253"/>
          </a:xfrm>
          <a:prstGeom prst="rect">
            <a:avLst/>
          </a:prstGeom>
        </p:spPr>
      </p:pic>
      <p:sp>
        <p:nvSpPr>
          <p:cNvPr id="5" name="TextBox 7">
            <a:extLst>
              <a:ext uri="{FF2B5EF4-FFF2-40B4-BE49-F238E27FC236}">
                <a16:creationId xmlns:a16="http://schemas.microsoft.com/office/drawing/2014/main" id="{EAF8C50D-5225-39D0-E5DA-1151F375AC80}"/>
              </a:ext>
            </a:extLst>
          </p:cNvPr>
          <p:cNvSpPr txBox="1"/>
          <p:nvPr/>
        </p:nvSpPr>
        <p:spPr>
          <a:xfrm>
            <a:off x="527878" y="527878"/>
            <a:ext cx="11147286"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2. Stackelberg Games</a:t>
            </a:r>
            <a:r>
              <a:rPr lang="en-US" sz="2000" dirty="0"/>
              <a:t>: A leader-follower model where one agent optimises first, and others react.</a:t>
            </a:r>
          </a:p>
        </p:txBody>
      </p:sp>
      <p:sp>
        <p:nvSpPr>
          <p:cNvPr id="3" name="TextBox 2">
            <a:extLst>
              <a:ext uri="{FF2B5EF4-FFF2-40B4-BE49-F238E27FC236}">
                <a16:creationId xmlns:a16="http://schemas.microsoft.com/office/drawing/2014/main" id="{F4509A6B-33C4-5DCA-D4C8-25CC1C01615E}"/>
              </a:ext>
            </a:extLst>
          </p:cNvPr>
          <p:cNvSpPr txBox="1"/>
          <p:nvPr/>
        </p:nvSpPr>
        <p:spPr>
          <a:xfrm>
            <a:off x="505792" y="5121967"/>
            <a:ext cx="11688417"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Goudy Old Style"/>
              </a:rPr>
              <a:t>It optimises decision-making by allowing the leader vehicle to make the best possible move, while assuming the following vehicles will react in a way that maximizes their own utility. By accounting for the worst-case responses, the leader vehicle can plan robust strategies, reducing decision uncertainty and improving coordination among multiple agents.</a:t>
            </a:r>
          </a:p>
        </p:txBody>
      </p:sp>
      <p:pic>
        <p:nvPicPr>
          <p:cNvPr id="39" name="Audio 38">
            <a:extLst>
              <a:ext uri="{FF2B5EF4-FFF2-40B4-BE49-F238E27FC236}">
                <a16:creationId xmlns:a16="http://schemas.microsoft.com/office/drawing/2014/main" id="{D3FC023C-587E-9B60-804F-470A9600835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830404931"/>
      </p:ext>
    </p:extLst>
  </p:cSld>
  <p:clrMapOvr>
    <a:masterClrMapping/>
  </p:clrMapOvr>
  <mc:AlternateContent xmlns:mc="http://schemas.openxmlformats.org/markup-compatibility/2006">
    <mc:Choice xmlns:p14="http://schemas.microsoft.com/office/powerpoint/2010/main" Requires="p14">
      <p:transition spd="slow" p14:dur="2000" advTm="25404"/>
    </mc:Choice>
    <mc:Fallback>
      <p:transition spd="slow" advTm="254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9"/>
                </p:tgtEl>
              </p:cMediaNode>
            </p:audio>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0714C91A-6A65-8204-EB4F-B898FC645FC6}"/>
              </a:ext>
            </a:extLst>
          </p:cNvPr>
          <p:cNvSpPr txBox="1"/>
          <p:nvPr/>
        </p:nvSpPr>
        <p:spPr>
          <a:xfrm>
            <a:off x="69478" y="1382286"/>
            <a:ext cx="6383524" cy="409342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AutoNum type="arabicPeriod"/>
            </a:pPr>
            <a:r>
              <a:rPr lang="en-US" sz="2000" b="1" dirty="0"/>
              <a:t>Dynamic Vehicle Routing (DVR)</a:t>
            </a:r>
            <a:r>
              <a:rPr lang="en-US" sz="2000" dirty="0"/>
              <a:t>:</a:t>
            </a:r>
            <a:endParaRPr lang="en-US" dirty="0"/>
          </a:p>
          <a:p>
            <a:endParaRPr lang="en-US" sz="2000" dirty="0"/>
          </a:p>
          <a:p>
            <a:pPr marL="342900" indent="-342900">
              <a:buFont typeface="Arial" panose="020B0604020202020204" pitchFamily="34" charset="0"/>
              <a:buChar char="•"/>
            </a:pPr>
            <a:r>
              <a:rPr lang="en-US" sz="2000" dirty="0"/>
              <a:t>Fleet management systems use dynamic routing algorithms to optimise real-time vehicle-to-passenger assignments.</a:t>
            </a:r>
          </a:p>
          <a:p>
            <a:pPr marL="0" lvl="1"/>
            <a:endParaRPr lang="en-US" sz="2000" dirty="0"/>
          </a:p>
          <a:p>
            <a:pPr marL="228600" lvl="1" indent="-228600">
              <a:buFont typeface="Arial"/>
              <a:buChar char="•"/>
            </a:pPr>
            <a:endParaRPr lang="en-US" sz="2000" dirty="0"/>
          </a:p>
          <a:p>
            <a:pPr marL="0" lvl="1"/>
            <a:endParaRPr lang="en-US" sz="2000" dirty="0"/>
          </a:p>
          <a:p>
            <a:r>
              <a:rPr lang="en-US" sz="2000" b="1" dirty="0"/>
              <a:t>2. Ride-Pooling</a:t>
            </a:r>
            <a:r>
              <a:rPr lang="en-US" sz="2000" dirty="0"/>
              <a:t>:</a:t>
            </a:r>
          </a:p>
          <a:p>
            <a:endParaRPr lang="en-US" sz="2000" dirty="0"/>
          </a:p>
          <a:p>
            <a:pPr marL="228600" lvl="1" indent="-228600">
              <a:buFont typeface="Arial"/>
              <a:buChar char="•"/>
            </a:pPr>
            <a:r>
              <a:rPr lang="en-US" sz="2000" dirty="0"/>
              <a:t>Ride-pooling optimises vehicle utilisation by combining trips from multiple passengers sharing similar routes.</a:t>
            </a:r>
          </a:p>
          <a:p>
            <a:pPr marL="0" lvl="1"/>
            <a:endParaRPr lang="en-US" sz="2000" dirty="0"/>
          </a:p>
        </p:txBody>
      </p:sp>
      <p:pic>
        <p:nvPicPr>
          <p:cNvPr id="4" name="Picture 3" descr="A yellow cars on a map&#10;&#10;Description automatically generated">
            <a:extLst>
              <a:ext uri="{FF2B5EF4-FFF2-40B4-BE49-F238E27FC236}">
                <a16:creationId xmlns:a16="http://schemas.microsoft.com/office/drawing/2014/main" id="{3B4334BB-56A2-802F-DFFC-B9610280ED0F}"/>
              </a:ext>
            </a:extLst>
          </p:cNvPr>
          <p:cNvPicPr>
            <a:picLocks noChangeAspect="1"/>
          </p:cNvPicPr>
          <p:nvPr/>
        </p:nvPicPr>
        <p:blipFill>
          <a:blip r:embed="rId4"/>
          <a:stretch>
            <a:fillRect/>
          </a:stretch>
        </p:blipFill>
        <p:spPr>
          <a:xfrm>
            <a:off x="6453002" y="908958"/>
            <a:ext cx="5492824" cy="5040085"/>
          </a:xfrm>
          <a:prstGeom prst="rect">
            <a:avLst/>
          </a:prstGeom>
        </p:spPr>
      </p:pic>
      <p:sp>
        <p:nvSpPr>
          <p:cNvPr id="6" name="TextBox 1">
            <a:extLst>
              <a:ext uri="{FF2B5EF4-FFF2-40B4-BE49-F238E27FC236}">
                <a16:creationId xmlns:a16="http://schemas.microsoft.com/office/drawing/2014/main" id="{9B0E1664-9BA6-C1BD-E118-9E47EFDED410}"/>
              </a:ext>
            </a:extLst>
          </p:cNvPr>
          <p:cNvSpPr txBox="1"/>
          <p:nvPr/>
        </p:nvSpPr>
        <p:spPr>
          <a:xfrm>
            <a:off x="307009" y="273878"/>
            <a:ext cx="11887199"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t>Fleet Management and Ride Pooling Optimisation</a:t>
            </a:r>
            <a:endParaRPr lang="en-US" sz="3600" dirty="0"/>
          </a:p>
        </p:txBody>
      </p:sp>
      <p:pic>
        <p:nvPicPr>
          <p:cNvPr id="24" name="Audio 23">
            <a:extLst>
              <a:ext uri="{FF2B5EF4-FFF2-40B4-BE49-F238E27FC236}">
                <a16:creationId xmlns:a16="http://schemas.microsoft.com/office/drawing/2014/main" id="{296221DF-1FEF-C249-CCC8-6612AC2688D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69231422"/>
      </p:ext>
    </p:extLst>
  </p:cSld>
  <p:clrMapOvr>
    <a:masterClrMapping/>
  </p:clrMapOvr>
  <mc:AlternateContent xmlns:mc="http://schemas.openxmlformats.org/markup-compatibility/2006">
    <mc:Choice xmlns:p14="http://schemas.microsoft.com/office/powerpoint/2010/main" Requires="p14">
      <p:transition spd="slow" p14:dur="2000" advTm="30531"/>
    </mc:Choice>
    <mc:Fallback>
      <p:transition spd="slow" advTm="305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4960E8D9-6FE3-EDE9-7AA0-8EA1EB73B174}"/>
              </a:ext>
            </a:extLst>
          </p:cNvPr>
          <p:cNvSpPr txBox="1"/>
          <p:nvPr/>
        </p:nvSpPr>
        <p:spPr>
          <a:xfrm>
            <a:off x="431801" y="692774"/>
            <a:ext cx="7950199"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AutoNum type="arabicPeriod"/>
            </a:pPr>
            <a:r>
              <a:rPr lang="en-US" sz="2400" b="1" dirty="0"/>
              <a:t>Alonso-Mora's Anytime-Optimal Method</a:t>
            </a:r>
            <a:r>
              <a:rPr lang="en-US" sz="2400" dirty="0"/>
              <a:t>:​</a:t>
            </a:r>
          </a:p>
        </p:txBody>
      </p:sp>
      <p:grpSp>
        <p:nvGrpSpPr>
          <p:cNvPr id="4" name="Group 3">
            <a:extLst>
              <a:ext uri="{FF2B5EF4-FFF2-40B4-BE49-F238E27FC236}">
                <a16:creationId xmlns:a16="http://schemas.microsoft.com/office/drawing/2014/main" id="{3C4CE4B3-336E-91AE-F763-4811B68E8455}"/>
              </a:ext>
            </a:extLst>
          </p:cNvPr>
          <p:cNvGrpSpPr/>
          <p:nvPr/>
        </p:nvGrpSpPr>
        <p:grpSpPr>
          <a:xfrm>
            <a:off x="4008781" y="2484783"/>
            <a:ext cx="3798957" cy="1976781"/>
            <a:chOff x="4008781" y="2484783"/>
            <a:chExt cx="3798957" cy="1976781"/>
          </a:xfrm>
        </p:grpSpPr>
        <p:sp>
          <p:nvSpPr>
            <p:cNvPr id="7" name="Arrow: Chevron 6">
              <a:extLst>
                <a:ext uri="{FF2B5EF4-FFF2-40B4-BE49-F238E27FC236}">
                  <a16:creationId xmlns:a16="http://schemas.microsoft.com/office/drawing/2014/main" id="{3D750D5A-0D06-6273-CBD2-F9B40DB64A15}"/>
                </a:ext>
              </a:extLst>
            </p:cNvPr>
            <p:cNvSpPr/>
            <p:nvPr/>
          </p:nvSpPr>
          <p:spPr>
            <a:xfrm>
              <a:off x="4008781" y="2484783"/>
              <a:ext cx="3787913" cy="1976781"/>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9" name="TextBox 10">
              <a:extLst>
                <a:ext uri="{FF2B5EF4-FFF2-40B4-BE49-F238E27FC236}">
                  <a16:creationId xmlns:a16="http://schemas.microsoft.com/office/drawing/2014/main" id="{B148EB79-CE3A-84E4-20CA-0D9BB1A7A713}"/>
                </a:ext>
              </a:extLst>
            </p:cNvPr>
            <p:cNvSpPr txBox="1"/>
            <p:nvPr/>
          </p:nvSpPr>
          <p:spPr>
            <a:xfrm>
              <a:off x="5068957" y="2882348"/>
              <a:ext cx="2738781" cy="132343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t>Assignment</a:t>
              </a:r>
              <a:r>
                <a:rPr lang="en-US" sz="2000"/>
                <a:t>: Matches vehicles to optimal passenger requests. </a:t>
              </a:r>
            </a:p>
            <a:p>
              <a:pPr algn="l"/>
              <a:endParaRPr lang="en-US" sz="2000"/>
            </a:p>
          </p:txBody>
        </p:sp>
      </p:grpSp>
      <p:grpSp>
        <p:nvGrpSpPr>
          <p:cNvPr id="5" name="Group 4">
            <a:extLst>
              <a:ext uri="{FF2B5EF4-FFF2-40B4-BE49-F238E27FC236}">
                <a16:creationId xmlns:a16="http://schemas.microsoft.com/office/drawing/2014/main" id="{B7F7EA6B-DE6E-DADC-5AE3-25170FA5B8A3}"/>
              </a:ext>
            </a:extLst>
          </p:cNvPr>
          <p:cNvGrpSpPr/>
          <p:nvPr/>
        </p:nvGrpSpPr>
        <p:grpSpPr>
          <a:xfrm>
            <a:off x="7465390" y="2484781"/>
            <a:ext cx="3677478" cy="2028783"/>
            <a:chOff x="7465390" y="2484781"/>
            <a:chExt cx="3677478" cy="2028783"/>
          </a:xfrm>
        </p:grpSpPr>
        <p:sp>
          <p:nvSpPr>
            <p:cNvPr id="8" name="Arrow: Chevron 7">
              <a:extLst>
                <a:ext uri="{FF2B5EF4-FFF2-40B4-BE49-F238E27FC236}">
                  <a16:creationId xmlns:a16="http://schemas.microsoft.com/office/drawing/2014/main" id="{333D0249-9D3F-2F67-7D52-38631FA5998A}"/>
                </a:ext>
              </a:extLst>
            </p:cNvPr>
            <p:cNvSpPr/>
            <p:nvPr/>
          </p:nvSpPr>
          <p:spPr>
            <a:xfrm>
              <a:off x="7465390" y="2484781"/>
              <a:ext cx="3677478" cy="1954695"/>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10" name="TextBox 12">
              <a:extLst>
                <a:ext uri="{FF2B5EF4-FFF2-40B4-BE49-F238E27FC236}">
                  <a16:creationId xmlns:a16="http://schemas.microsoft.com/office/drawing/2014/main" id="{09A35CCA-C781-D650-9541-53D238676C3C}"/>
                </a:ext>
              </a:extLst>
            </p:cNvPr>
            <p:cNvSpPr txBox="1"/>
            <p:nvPr/>
          </p:nvSpPr>
          <p:spPr>
            <a:xfrm>
              <a:off x="8382000" y="2882348"/>
              <a:ext cx="2528955" cy="163121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t>Redistributes idle vehicles to areas with expected future demand.</a:t>
              </a:r>
            </a:p>
            <a:p>
              <a:pPr algn="l"/>
              <a:endParaRPr lang="en-US" sz="2000"/>
            </a:p>
          </p:txBody>
        </p:sp>
      </p:grpSp>
      <p:grpSp>
        <p:nvGrpSpPr>
          <p:cNvPr id="3" name="Group 2">
            <a:extLst>
              <a:ext uri="{FF2B5EF4-FFF2-40B4-BE49-F238E27FC236}">
                <a16:creationId xmlns:a16="http://schemas.microsoft.com/office/drawing/2014/main" id="{C9519358-CFB7-3B34-0AE6-61FD2E20CA79}"/>
              </a:ext>
            </a:extLst>
          </p:cNvPr>
          <p:cNvGrpSpPr/>
          <p:nvPr/>
        </p:nvGrpSpPr>
        <p:grpSpPr>
          <a:xfrm>
            <a:off x="1342208" y="2486651"/>
            <a:ext cx="3050718" cy="1973224"/>
            <a:chOff x="1342208" y="2486651"/>
            <a:chExt cx="3050718" cy="1973224"/>
          </a:xfrm>
        </p:grpSpPr>
        <p:sp>
          <p:nvSpPr>
            <p:cNvPr id="11" name="Arrow: Pentagon 10">
              <a:extLst>
                <a:ext uri="{FF2B5EF4-FFF2-40B4-BE49-F238E27FC236}">
                  <a16:creationId xmlns:a16="http://schemas.microsoft.com/office/drawing/2014/main" id="{8CC77004-5350-6622-3307-4DC65975E096}"/>
                </a:ext>
              </a:extLst>
            </p:cNvPr>
            <p:cNvSpPr/>
            <p:nvPr/>
          </p:nvSpPr>
          <p:spPr>
            <a:xfrm>
              <a:off x="1342208" y="2486651"/>
              <a:ext cx="3050718" cy="1972025"/>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TextBox 14">
              <a:extLst>
                <a:ext uri="{FF2B5EF4-FFF2-40B4-BE49-F238E27FC236}">
                  <a16:creationId xmlns:a16="http://schemas.microsoft.com/office/drawing/2014/main" id="{959487F4-B24A-FEB4-C1BF-D7FFBA506242}"/>
                </a:ext>
              </a:extLst>
            </p:cNvPr>
            <p:cNvSpPr txBox="1"/>
            <p:nvPr/>
          </p:nvSpPr>
          <p:spPr>
            <a:xfrm>
              <a:off x="1619144" y="2828659"/>
              <a:ext cx="1922584" cy="163121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t>Pruning</a:t>
              </a:r>
              <a:r>
                <a:rPr lang="en-US" sz="2000"/>
                <a:t>: Removes infeasible trip combinations. </a:t>
              </a:r>
            </a:p>
            <a:p>
              <a:pPr algn="l"/>
              <a:endParaRPr lang="en-US" sz="2000"/>
            </a:p>
          </p:txBody>
        </p:sp>
      </p:grpSp>
      <p:pic>
        <p:nvPicPr>
          <p:cNvPr id="18" name="Audio 17">
            <a:extLst>
              <a:ext uri="{FF2B5EF4-FFF2-40B4-BE49-F238E27FC236}">
                <a16:creationId xmlns:a16="http://schemas.microsoft.com/office/drawing/2014/main" id="{1AE3CACE-D492-0464-3F6C-7F30A65A2E2B}"/>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648710704"/>
      </p:ext>
    </p:extLst>
  </p:cSld>
  <p:clrMapOvr>
    <a:masterClrMapping/>
  </p:clrMapOvr>
  <mc:AlternateContent xmlns:mc="http://schemas.openxmlformats.org/markup-compatibility/2006">
    <mc:Choice xmlns:p14="http://schemas.microsoft.com/office/powerpoint/2010/main" Requires="p14">
      <p:transition spd="slow" p14:dur="2000" advTm="21805"/>
    </mc:Choice>
    <mc:Fallback>
      <p:transition spd="slow" advTm="218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1+#ppt_w/2"/>
                                          </p:val>
                                        </p:tav>
                                        <p:tav tm="100000">
                                          <p:val>
                                            <p:strVal val="#ppt_x"/>
                                          </p:val>
                                        </p:tav>
                                      </p:tavLst>
                                    </p:anim>
                                    <p:anim calcmode="lin" valueType="num">
                                      <p:cBhvr additive="base">
                                        <p:cTn id="2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18"/>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30987DDD-19D3-5F32-DE59-24A5EB7D4902}"/>
              </a:ext>
            </a:extLst>
          </p:cNvPr>
          <p:cNvSpPr txBox="1"/>
          <p:nvPr/>
        </p:nvSpPr>
        <p:spPr>
          <a:xfrm>
            <a:off x="174882" y="510921"/>
            <a:ext cx="5921355" cy="477053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cs typeface="Arial"/>
              </a:rPr>
              <a:t>2. Congestion-Aware Routing</a:t>
            </a:r>
            <a:r>
              <a:rPr lang="en-US" sz="2400" dirty="0">
                <a:cs typeface="Arial"/>
              </a:rPr>
              <a:t>:​</a:t>
            </a:r>
            <a:endParaRPr lang="en-US" dirty="0"/>
          </a:p>
          <a:p>
            <a:pPr marL="228600" indent="-228600">
              <a:buFont typeface=""/>
              <a:buChar char="•"/>
            </a:pPr>
            <a:endParaRPr lang="en-US" sz="2000" dirty="0">
              <a:cs typeface="Arial"/>
            </a:endParaRPr>
          </a:p>
          <a:p>
            <a:endParaRPr lang="en-US" sz="2000" dirty="0">
              <a:cs typeface="Arial"/>
            </a:endParaRPr>
          </a:p>
          <a:p>
            <a:pPr marL="0" lvl="1"/>
            <a:r>
              <a:rPr lang="en-US" sz="2000" dirty="0">
                <a:cs typeface="Arial"/>
              </a:rPr>
              <a:t>Congestion-aware routing is a dynamic adjustment of routes in response to traffic conditions, minimising travel times and operational costs.​</a:t>
            </a:r>
          </a:p>
          <a:p>
            <a:pPr marL="228600" lvl="1" indent="-228600">
              <a:buFont typeface=""/>
              <a:buChar char="•"/>
            </a:pPr>
            <a:endParaRPr lang="en-US" sz="2000" dirty="0">
              <a:cs typeface="Arial"/>
            </a:endParaRPr>
          </a:p>
          <a:p>
            <a:pPr marL="228600" lvl="1" indent="-228600">
              <a:buFont typeface=""/>
              <a:buChar char="•"/>
            </a:pPr>
            <a:endParaRPr lang="en-US" sz="2000" dirty="0">
              <a:cs typeface="Arial"/>
            </a:endParaRPr>
          </a:p>
          <a:p>
            <a:pPr marL="0" lvl="1"/>
            <a:r>
              <a:rPr lang="en-US" sz="2000" b="1" dirty="0">
                <a:cs typeface="Arial"/>
              </a:rPr>
              <a:t>Zhang et al.'s method</a:t>
            </a:r>
            <a:r>
              <a:rPr lang="en-US" sz="2000" dirty="0">
                <a:cs typeface="Arial"/>
              </a:rPr>
              <a:t> incorporates constrained optimisation to navigate traffic-dense environments efficiently.</a:t>
            </a:r>
          </a:p>
          <a:p>
            <a:pPr marL="742950" indent="-285750">
              <a:buFont typeface="Arial"/>
              <a:buChar char="•"/>
            </a:pPr>
            <a:r>
              <a:rPr lang="en-US" sz="2000" dirty="0">
                <a:cs typeface="Arial"/>
              </a:rPr>
              <a:t>It is solved as a </a:t>
            </a:r>
            <a:r>
              <a:rPr lang="en-US" sz="2000" b="1" dirty="0">
                <a:cs typeface="Arial"/>
              </a:rPr>
              <a:t>Minimum-Cost Multi-Commodity Flow problem</a:t>
            </a:r>
            <a:r>
              <a:rPr lang="en-US" sz="2000" dirty="0">
                <a:cs typeface="Arial"/>
              </a:rPr>
              <a:t>, where flows represent vehicles moving across road networks.</a:t>
            </a:r>
          </a:p>
          <a:p>
            <a:endParaRPr lang="en-US" sz="2000" dirty="0">
              <a:cs typeface="Arial"/>
            </a:endParaRPr>
          </a:p>
        </p:txBody>
      </p:sp>
      <p:pic>
        <p:nvPicPr>
          <p:cNvPr id="5" name="Picture 4" descr="A map of a city&#10;&#10;Description automatically generated">
            <a:extLst>
              <a:ext uri="{FF2B5EF4-FFF2-40B4-BE49-F238E27FC236}">
                <a16:creationId xmlns:a16="http://schemas.microsoft.com/office/drawing/2014/main" id="{11519F76-1523-487C-389D-68AA1299F1CD}"/>
              </a:ext>
            </a:extLst>
          </p:cNvPr>
          <p:cNvPicPr>
            <a:picLocks noChangeAspect="1"/>
          </p:cNvPicPr>
          <p:nvPr/>
        </p:nvPicPr>
        <p:blipFill>
          <a:blip r:embed="rId5"/>
          <a:stretch>
            <a:fillRect/>
          </a:stretch>
        </p:blipFill>
        <p:spPr>
          <a:xfrm>
            <a:off x="6552010" y="237672"/>
            <a:ext cx="5320052" cy="6618514"/>
          </a:xfrm>
          <a:prstGeom prst="rect">
            <a:avLst/>
          </a:prstGeom>
        </p:spPr>
      </p:pic>
      <p:pic>
        <p:nvPicPr>
          <p:cNvPr id="22" name="Audio 21">
            <a:extLst>
              <a:ext uri="{FF2B5EF4-FFF2-40B4-BE49-F238E27FC236}">
                <a16:creationId xmlns:a16="http://schemas.microsoft.com/office/drawing/2014/main" id="{DCD40760-FD89-B34A-7888-6F271A57649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384605596"/>
      </p:ext>
    </p:extLst>
  </p:cSld>
  <p:clrMapOvr>
    <a:masterClrMapping/>
  </p:clrMapOvr>
  <mc:AlternateContent xmlns:mc="http://schemas.openxmlformats.org/markup-compatibility/2006">
    <mc:Choice xmlns:p14="http://schemas.microsoft.com/office/powerpoint/2010/main" Requires="p14">
      <p:transition spd="slow" p14:dur="2000" advTm="53581"/>
    </mc:Choice>
    <mc:Fallback>
      <p:transition spd="slow" advTm="535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2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1651D84A-49B4-E900-3AD1-C692CFFDCBF2}"/>
              </a:ext>
            </a:extLst>
          </p:cNvPr>
          <p:cNvSpPr txBox="1"/>
          <p:nvPr/>
        </p:nvSpPr>
        <p:spPr>
          <a:xfrm>
            <a:off x="237986" y="188686"/>
            <a:ext cx="11667119"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a:t>Minimum-Cost Multi-Commodity Flow problem</a:t>
            </a:r>
            <a:endParaRPr lang="en-US" sz="2400"/>
          </a:p>
        </p:txBody>
      </p:sp>
      <p:pic>
        <p:nvPicPr>
          <p:cNvPr id="4" name="Picture 3" descr="A diagram of a network&#10;&#10;Description automatically generated">
            <a:extLst>
              <a:ext uri="{FF2B5EF4-FFF2-40B4-BE49-F238E27FC236}">
                <a16:creationId xmlns:a16="http://schemas.microsoft.com/office/drawing/2014/main" id="{2027C557-F02A-69CE-1C69-9D165F02B0CD}"/>
              </a:ext>
            </a:extLst>
          </p:cNvPr>
          <p:cNvPicPr>
            <a:picLocks noChangeAspect="1"/>
          </p:cNvPicPr>
          <p:nvPr/>
        </p:nvPicPr>
        <p:blipFill>
          <a:blip r:embed="rId4"/>
          <a:stretch>
            <a:fillRect/>
          </a:stretch>
        </p:blipFill>
        <p:spPr>
          <a:xfrm>
            <a:off x="7407690" y="1426028"/>
            <a:ext cx="4437275" cy="3496574"/>
          </a:xfrm>
          <a:prstGeom prst="rect">
            <a:avLst/>
          </a:prstGeom>
        </p:spPr>
      </p:pic>
      <p:pic>
        <p:nvPicPr>
          <p:cNvPr id="5" name="Picture 4" descr="A screenshot of a white sheet of paper with text&#10;&#10;Description automatically generated">
            <a:extLst>
              <a:ext uri="{FF2B5EF4-FFF2-40B4-BE49-F238E27FC236}">
                <a16:creationId xmlns:a16="http://schemas.microsoft.com/office/drawing/2014/main" id="{1D8D95B5-CF40-7047-0CAF-749E67CAF1AB}"/>
              </a:ext>
            </a:extLst>
          </p:cNvPr>
          <p:cNvPicPr>
            <a:picLocks noChangeAspect="1"/>
          </p:cNvPicPr>
          <p:nvPr/>
        </p:nvPicPr>
        <p:blipFill>
          <a:blip r:embed="rId5"/>
          <a:stretch>
            <a:fillRect/>
          </a:stretch>
        </p:blipFill>
        <p:spPr>
          <a:xfrm>
            <a:off x="254944" y="808383"/>
            <a:ext cx="6988632" cy="4932017"/>
          </a:xfrm>
          <a:prstGeom prst="rect">
            <a:avLst/>
          </a:prstGeom>
        </p:spPr>
      </p:pic>
      <p:sp>
        <p:nvSpPr>
          <p:cNvPr id="6" name="TextBox 5">
            <a:extLst>
              <a:ext uri="{FF2B5EF4-FFF2-40B4-BE49-F238E27FC236}">
                <a16:creationId xmlns:a16="http://schemas.microsoft.com/office/drawing/2014/main" id="{10D6DFE4-F1CD-7D38-BF93-25CD45C78AB3}"/>
              </a:ext>
            </a:extLst>
          </p:cNvPr>
          <p:cNvSpPr txBox="1"/>
          <p:nvPr/>
        </p:nvSpPr>
        <p:spPr>
          <a:xfrm>
            <a:off x="251791" y="5740400"/>
            <a:ext cx="1165528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dirty="0">
                <a:latin typeface="Goudy Old Style"/>
              </a:rPr>
              <a:t>MCMCF model optimises vehicle routing by minimising travel costs while respecting road capacity and congestion constraints. It dynamically adjusts routes to balance traffic, reducing congestion and improving network efficiency.</a:t>
            </a:r>
            <a:endParaRPr lang="en-US" dirty="0"/>
          </a:p>
        </p:txBody>
      </p:sp>
      <p:pic>
        <p:nvPicPr>
          <p:cNvPr id="28" name="Audio 27">
            <a:extLst>
              <a:ext uri="{FF2B5EF4-FFF2-40B4-BE49-F238E27FC236}">
                <a16:creationId xmlns:a16="http://schemas.microsoft.com/office/drawing/2014/main" id="{D20AD4B2-7E11-6FB5-425D-D0BD5886831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286685098"/>
      </p:ext>
    </p:extLst>
  </p:cSld>
  <p:clrMapOvr>
    <a:masterClrMapping/>
  </p:clrMapOvr>
  <mc:AlternateContent xmlns:mc="http://schemas.openxmlformats.org/markup-compatibility/2006">
    <mc:Choice xmlns:p14="http://schemas.microsoft.com/office/powerpoint/2010/main" Requires="p14">
      <p:transition spd="slow" p14:dur="2000" advTm="43394"/>
    </mc:Choice>
    <mc:Fallback>
      <p:transition spd="slow" advTm="433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5B6F66-0D85-0F0B-DF3D-81E8F61653FA}"/>
              </a:ext>
            </a:extLst>
          </p:cNvPr>
          <p:cNvSpPr txBox="1"/>
          <p:nvPr/>
        </p:nvSpPr>
        <p:spPr>
          <a:xfrm>
            <a:off x="361621" y="864022"/>
            <a:ext cx="7403548" cy="62478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n-US" sz="2000" b="1" dirty="0">
                <a:ea typeface="+mn-lt"/>
                <a:cs typeface="+mn-lt"/>
              </a:rPr>
              <a:t>Effective path planning</a:t>
            </a:r>
            <a:r>
              <a:rPr lang="en-US" sz="2000" dirty="0">
                <a:ea typeface="+mn-lt"/>
                <a:cs typeface="+mn-lt"/>
              </a:rPr>
              <a:t> is crucial for navigating both static and dynamic environments.</a:t>
            </a:r>
            <a:endParaRPr lang="en-US" sz="2000" b="1" dirty="0"/>
          </a:p>
          <a:p>
            <a:pPr>
              <a:buFont typeface="Arial"/>
              <a:buChar char="•"/>
            </a:pPr>
            <a:endParaRPr lang="en-US" sz="2000" dirty="0">
              <a:ea typeface="+mn-lt"/>
              <a:cs typeface="+mn-lt"/>
            </a:endParaRPr>
          </a:p>
          <a:p>
            <a:pPr>
              <a:buFont typeface="Arial"/>
              <a:buChar char="•"/>
            </a:pPr>
            <a:r>
              <a:rPr lang="en-US" sz="2000" b="1" dirty="0">
                <a:ea typeface="+mn-lt"/>
                <a:cs typeface="+mn-lt"/>
              </a:rPr>
              <a:t>Advanced optimization techniques</a:t>
            </a:r>
            <a:r>
              <a:rPr lang="en-US" sz="2000" dirty="0">
                <a:ea typeface="+mn-lt"/>
                <a:cs typeface="+mn-lt"/>
              </a:rPr>
              <a:t> improve path planning for complex real-world applications.</a:t>
            </a:r>
            <a:endParaRPr lang="en-US" sz="2000" dirty="0"/>
          </a:p>
          <a:p>
            <a:pPr>
              <a:buFont typeface="Arial"/>
              <a:buChar char="•"/>
            </a:pPr>
            <a:endParaRPr lang="en-US" sz="2000" dirty="0">
              <a:ea typeface="+mn-lt"/>
              <a:cs typeface="+mn-lt"/>
            </a:endParaRPr>
          </a:p>
          <a:p>
            <a:pPr>
              <a:buFont typeface="Arial"/>
              <a:buChar char="•"/>
            </a:pPr>
            <a:r>
              <a:rPr lang="en-US" sz="2000" b="1" dirty="0">
                <a:ea typeface="+mn-lt"/>
                <a:cs typeface="+mn-lt"/>
              </a:rPr>
              <a:t>Multi-agent systems</a:t>
            </a:r>
            <a:r>
              <a:rPr lang="en-US" sz="2000" dirty="0">
                <a:ea typeface="+mn-lt"/>
                <a:cs typeface="+mn-lt"/>
              </a:rPr>
              <a:t> (RTS games, autonomous vehicles) require solutions for collision avoidance, scalability, and efficiency.</a:t>
            </a:r>
            <a:endParaRPr lang="en-US" sz="2000" dirty="0"/>
          </a:p>
          <a:p>
            <a:pPr>
              <a:buFont typeface="Arial"/>
              <a:buChar char="•"/>
            </a:pPr>
            <a:endParaRPr lang="en-US" sz="2000" dirty="0"/>
          </a:p>
          <a:p>
            <a:pPr>
              <a:buFont typeface=""/>
              <a:buChar char="•"/>
            </a:pPr>
            <a:r>
              <a:rPr lang="en-US" sz="2000" b="1" dirty="0"/>
              <a:t>Optimisation</a:t>
            </a:r>
            <a:r>
              <a:rPr lang="en-US" sz="2000" dirty="0"/>
              <a:t> is crucial for efficient, safe, and scalable autonomous systems.</a:t>
            </a:r>
          </a:p>
          <a:p>
            <a:pPr>
              <a:buFont typeface=""/>
              <a:buChar char="•"/>
            </a:pPr>
            <a:endParaRPr lang="en-US" sz="2000" dirty="0"/>
          </a:p>
          <a:p>
            <a:pPr>
              <a:buFont typeface=""/>
              <a:buChar char="•"/>
            </a:pPr>
            <a:r>
              <a:rPr lang="en-US" sz="2000" dirty="0"/>
              <a:t>Approaches like BVP Path Planner, </a:t>
            </a:r>
            <a:r>
              <a:rPr lang="en-US" sz="2000" b="1" dirty="0"/>
              <a:t>MCTS</a:t>
            </a:r>
            <a:r>
              <a:rPr lang="en-US" sz="2000" dirty="0"/>
              <a:t>, </a:t>
            </a:r>
            <a:r>
              <a:rPr lang="en-US" sz="2000" b="1" dirty="0"/>
              <a:t>Stackelberg Games</a:t>
            </a:r>
            <a:r>
              <a:rPr lang="en-US" sz="2000" dirty="0"/>
              <a:t>, and </a:t>
            </a:r>
            <a:r>
              <a:rPr lang="en-US" sz="2000" b="1" dirty="0"/>
              <a:t>Dynamic Routing</a:t>
            </a:r>
            <a:r>
              <a:rPr lang="en-US" sz="2000" dirty="0"/>
              <a:t> improve decision-making.</a:t>
            </a:r>
          </a:p>
          <a:p>
            <a:pPr>
              <a:buFont typeface=""/>
              <a:buChar char="•"/>
            </a:pPr>
            <a:endParaRPr lang="en-US" sz="2000" dirty="0"/>
          </a:p>
          <a:p>
            <a:pPr>
              <a:buFont typeface=""/>
              <a:buChar char="•"/>
            </a:pPr>
            <a:r>
              <a:rPr lang="en-US" sz="2000" b="1" dirty="0"/>
              <a:t>Congestion-aware routing</a:t>
            </a:r>
            <a:r>
              <a:rPr lang="en-US" sz="2000" dirty="0"/>
              <a:t> reduces traffic and enhances fleet efficiency.</a:t>
            </a:r>
          </a:p>
          <a:p>
            <a:pPr>
              <a:buFont typeface=""/>
              <a:buChar char="•"/>
            </a:pPr>
            <a:endParaRPr lang="en-US" sz="2000" dirty="0"/>
          </a:p>
          <a:p>
            <a:pPr>
              <a:buFont typeface=""/>
              <a:buChar char="•"/>
            </a:pPr>
            <a:r>
              <a:rPr lang="en-US" sz="2000" dirty="0"/>
              <a:t>AI-driven techniques drive advancements in </a:t>
            </a:r>
            <a:r>
              <a:rPr lang="en-US" sz="2000" b="1" dirty="0"/>
              <a:t>ride-sharing</a:t>
            </a:r>
            <a:r>
              <a:rPr lang="en-US" sz="2000" dirty="0"/>
              <a:t> and </a:t>
            </a:r>
            <a:r>
              <a:rPr lang="en-US" sz="2000" b="1" dirty="0"/>
              <a:t>fleet management</a:t>
            </a:r>
            <a:r>
              <a:rPr lang="en-US" sz="2000" dirty="0"/>
              <a:t>.</a:t>
            </a:r>
          </a:p>
        </p:txBody>
      </p:sp>
      <p:pic>
        <p:nvPicPr>
          <p:cNvPr id="3" name="Picture 2" descr="A car driving on a road with tall buildings in the background&#10;&#10;Description automatically generated">
            <a:extLst>
              <a:ext uri="{FF2B5EF4-FFF2-40B4-BE49-F238E27FC236}">
                <a16:creationId xmlns:a16="http://schemas.microsoft.com/office/drawing/2014/main" id="{6FA255CD-30F0-96EA-8F56-BFA8FBD94EBD}"/>
              </a:ext>
            </a:extLst>
          </p:cNvPr>
          <p:cNvPicPr>
            <a:picLocks noChangeAspect="1"/>
          </p:cNvPicPr>
          <p:nvPr/>
        </p:nvPicPr>
        <p:blipFill>
          <a:blip r:embed="rId4"/>
          <a:stretch>
            <a:fillRect/>
          </a:stretch>
        </p:blipFill>
        <p:spPr>
          <a:xfrm>
            <a:off x="7767466" y="2208"/>
            <a:ext cx="4475850" cy="6809408"/>
          </a:xfrm>
          <a:prstGeom prst="rect">
            <a:avLst/>
          </a:prstGeom>
        </p:spPr>
      </p:pic>
      <p:sp>
        <p:nvSpPr>
          <p:cNvPr id="4" name="TextBox 3">
            <a:extLst>
              <a:ext uri="{FF2B5EF4-FFF2-40B4-BE49-F238E27FC236}">
                <a16:creationId xmlns:a16="http://schemas.microsoft.com/office/drawing/2014/main" id="{2C7F43B4-5792-B756-2356-1EBD5B951467}"/>
              </a:ext>
            </a:extLst>
          </p:cNvPr>
          <p:cNvSpPr txBox="1"/>
          <p:nvPr/>
        </p:nvSpPr>
        <p:spPr>
          <a:xfrm>
            <a:off x="360198" y="180023"/>
            <a:ext cx="607391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b="1"/>
              <a:t>Conclusion</a:t>
            </a:r>
          </a:p>
        </p:txBody>
      </p:sp>
      <p:pic>
        <p:nvPicPr>
          <p:cNvPr id="5" name="Picture 4" descr="A screenshot of a video game&#10;&#10;Description automatically generated">
            <a:extLst>
              <a:ext uri="{FF2B5EF4-FFF2-40B4-BE49-F238E27FC236}">
                <a16:creationId xmlns:a16="http://schemas.microsoft.com/office/drawing/2014/main" id="{37148D57-55D3-7B58-E647-F92EC85022D5}"/>
              </a:ext>
            </a:extLst>
          </p:cNvPr>
          <p:cNvPicPr>
            <a:picLocks noChangeAspect="1"/>
          </p:cNvPicPr>
          <p:nvPr/>
        </p:nvPicPr>
        <p:blipFill>
          <a:blip r:embed="rId5"/>
          <a:stretch>
            <a:fillRect/>
          </a:stretch>
        </p:blipFill>
        <p:spPr>
          <a:xfrm>
            <a:off x="7770508" y="0"/>
            <a:ext cx="4469313" cy="3413342"/>
          </a:xfrm>
          <a:prstGeom prst="rect">
            <a:avLst/>
          </a:prstGeom>
        </p:spPr>
      </p:pic>
      <p:pic>
        <p:nvPicPr>
          <p:cNvPr id="27" name="Audio 26">
            <a:extLst>
              <a:ext uri="{FF2B5EF4-FFF2-40B4-BE49-F238E27FC236}">
                <a16:creationId xmlns:a16="http://schemas.microsoft.com/office/drawing/2014/main" id="{CCF293D2-9EC2-FAED-9E05-D7BBD389038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45562297"/>
      </p:ext>
    </p:extLst>
  </p:cSld>
  <p:clrMapOvr>
    <a:masterClrMapping/>
  </p:clrMapOvr>
  <mc:AlternateContent xmlns:mc="http://schemas.openxmlformats.org/markup-compatibility/2006">
    <mc:Choice xmlns:p14="http://schemas.microsoft.com/office/powerpoint/2010/main" Requires="p14">
      <p:transition spd="slow" p14:dur="2000" advTm="25877"/>
    </mc:Choice>
    <mc:Fallback>
      <p:transition spd="slow" advTm="258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8B8A6B-CC39-366E-4790-0211B4369864}"/>
              </a:ext>
            </a:extLst>
          </p:cNvPr>
          <p:cNvSpPr txBox="1"/>
          <p:nvPr/>
        </p:nvSpPr>
        <p:spPr>
          <a:xfrm>
            <a:off x="540589" y="483080"/>
            <a:ext cx="11427123" cy="65248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p>
          <a:p>
            <a:r>
              <a:rPr lang="en-US" sz="2000">
                <a:solidFill>
                  <a:srgbClr val="000000"/>
                </a:solidFill>
                <a:ea typeface="+mn-lt"/>
                <a:cs typeface="+mn-lt"/>
              </a:rPr>
              <a:t>[1] S. Almagor and M. </a:t>
            </a:r>
            <a:r>
              <a:rPr lang="en-US" sz="2000" err="1">
                <a:solidFill>
                  <a:srgbClr val="000000"/>
                </a:solidFill>
                <a:ea typeface="+mn-lt"/>
                <a:cs typeface="+mn-lt"/>
              </a:rPr>
              <a:t>Lahijanian</a:t>
            </a:r>
            <a:r>
              <a:rPr lang="en-US" sz="2000">
                <a:solidFill>
                  <a:srgbClr val="000000"/>
                </a:solidFill>
                <a:ea typeface="+mn-lt"/>
                <a:cs typeface="+mn-lt"/>
              </a:rPr>
              <a:t>, "Explainable Multi-Agent Path Finding," in </a:t>
            </a:r>
            <a:r>
              <a:rPr lang="en-US" sz="2000" i="1">
                <a:solidFill>
                  <a:srgbClr val="000000"/>
                </a:solidFill>
                <a:ea typeface="+mn-lt"/>
                <a:cs typeface="+mn-lt"/>
              </a:rPr>
              <a:t>Proceedings of the 19th International Conference on Autonomous Agents and Multiagent Systems (AAMAS 2020)</a:t>
            </a:r>
            <a:r>
              <a:rPr lang="en-US" sz="2000">
                <a:solidFill>
                  <a:srgbClr val="000000"/>
                </a:solidFill>
                <a:ea typeface="+mn-lt"/>
                <a:cs typeface="+mn-lt"/>
              </a:rPr>
              <a:t>, Auckland, New Zealand, 2020, pp. 9-13.</a:t>
            </a:r>
            <a:endParaRPr lang="en-US" sz="2000"/>
          </a:p>
          <a:p>
            <a:r>
              <a:rPr lang="en-US" sz="2000">
                <a:solidFill>
                  <a:srgbClr val="000000"/>
                </a:solidFill>
                <a:ea typeface="+mn-lt"/>
                <a:cs typeface="+mn-lt"/>
              </a:rPr>
              <a:t>[2] D. Silver, "Cooperative pathfinding," in </a:t>
            </a:r>
            <a:r>
              <a:rPr lang="en-US" sz="2000" i="1">
                <a:solidFill>
                  <a:srgbClr val="000000"/>
                </a:solidFill>
                <a:ea typeface="+mn-lt"/>
                <a:cs typeface="+mn-lt"/>
              </a:rPr>
              <a:t>Proceedings of the 1st Artificial Intelligence and Interactive Digital Entertainment Conference (AIIDE)</a:t>
            </a:r>
            <a:r>
              <a:rPr lang="en-US" sz="2000">
                <a:solidFill>
                  <a:srgbClr val="000000"/>
                </a:solidFill>
                <a:ea typeface="+mn-lt"/>
                <a:cs typeface="+mn-lt"/>
              </a:rPr>
              <a:t>, 2005. [Online]. Available: </a:t>
            </a:r>
            <a:r>
              <a:rPr lang="en-US" sz="2000">
                <a:solidFill>
                  <a:srgbClr val="000000"/>
                </a:solidFill>
                <a:ea typeface="+mn-lt"/>
                <a:cs typeface="+mn-lt"/>
                <a:hlinkClick r:id="rId4"/>
              </a:rPr>
              <a:t>https://www.davidsilver.uk/wp-content/uploads/2020/03/coop-path-AIIDE.pdf</a:t>
            </a:r>
            <a:endParaRPr lang="en-US" sz="2000"/>
          </a:p>
          <a:p>
            <a:r>
              <a:rPr lang="en-US" sz="2000">
                <a:solidFill>
                  <a:srgbClr val="000000"/>
                </a:solidFill>
                <a:ea typeface="+mn-lt"/>
                <a:cs typeface="+mn-lt"/>
              </a:rPr>
              <a:t>[3] G. Wagner and H. </a:t>
            </a:r>
            <a:r>
              <a:rPr lang="en-US" sz="2000" err="1">
                <a:solidFill>
                  <a:srgbClr val="000000"/>
                </a:solidFill>
                <a:ea typeface="+mn-lt"/>
                <a:cs typeface="+mn-lt"/>
              </a:rPr>
              <a:t>Choset</a:t>
            </a:r>
            <a:r>
              <a:rPr lang="en-US" sz="2000">
                <a:solidFill>
                  <a:srgbClr val="000000"/>
                </a:solidFill>
                <a:ea typeface="+mn-lt"/>
                <a:cs typeface="+mn-lt"/>
              </a:rPr>
              <a:t>, "</a:t>
            </a:r>
            <a:r>
              <a:rPr lang="en-US" sz="2000" err="1">
                <a:solidFill>
                  <a:srgbClr val="000000"/>
                </a:solidFill>
                <a:ea typeface="+mn-lt"/>
                <a:cs typeface="+mn-lt"/>
              </a:rPr>
              <a:t>Subdimensional</a:t>
            </a:r>
            <a:r>
              <a:rPr lang="en-US" sz="2000">
                <a:solidFill>
                  <a:srgbClr val="000000"/>
                </a:solidFill>
                <a:ea typeface="+mn-lt"/>
                <a:cs typeface="+mn-lt"/>
              </a:rPr>
              <a:t> expansion for multirobot path planning," </a:t>
            </a:r>
            <a:r>
              <a:rPr lang="en-US" sz="2000" i="1">
                <a:solidFill>
                  <a:srgbClr val="000000"/>
                </a:solidFill>
                <a:ea typeface="+mn-lt"/>
                <a:cs typeface="+mn-lt"/>
              </a:rPr>
              <a:t>Artificial Intelligence</a:t>
            </a:r>
            <a:r>
              <a:rPr lang="en-US" sz="2000">
                <a:solidFill>
                  <a:srgbClr val="000000"/>
                </a:solidFill>
                <a:ea typeface="+mn-lt"/>
                <a:cs typeface="+mn-lt"/>
              </a:rPr>
              <a:t>, vol. 219, pp. 1-24, 2015. [Online]. Available: </a:t>
            </a:r>
            <a:r>
              <a:rPr lang="en-US" sz="2000">
                <a:solidFill>
                  <a:srgbClr val="000000"/>
                </a:solidFill>
                <a:ea typeface="+mn-lt"/>
                <a:cs typeface="+mn-lt"/>
                <a:hlinkClick r:id="rId5"/>
              </a:rPr>
              <a:t>https://www.researchgate.net/publication/268695119_Subdimensional_expansion_for_multirobot_path_planning</a:t>
            </a:r>
            <a:endParaRPr lang="en-US" sz="2000"/>
          </a:p>
          <a:p>
            <a:r>
              <a:rPr lang="en-US" sz="2000">
                <a:solidFill>
                  <a:srgbClr val="000000"/>
                </a:solidFill>
                <a:ea typeface="+mn-lt"/>
                <a:cs typeface="+mn-lt"/>
              </a:rPr>
              <a:t>[4] R. Bentley, "The Starcraft Path-Finding Hack," </a:t>
            </a:r>
            <a:r>
              <a:rPr lang="en-US" sz="2000" i="1">
                <a:solidFill>
                  <a:srgbClr val="000000"/>
                </a:solidFill>
                <a:ea typeface="+mn-lt"/>
                <a:cs typeface="+mn-lt"/>
              </a:rPr>
              <a:t>Code of Honor</a:t>
            </a:r>
            <a:r>
              <a:rPr lang="en-US" sz="2000">
                <a:solidFill>
                  <a:srgbClr val="000000"/>
                </a:solidFill>
                <a:ea typeface="+mn-lt"/>
                <a:cs typeface="+mn-lt"/>
              </a:rPr>
              <a:t>, 2010. [Online]. Available: </a:t>
            </a:r>
            <a:r>
              <a:rPr lang="en-US" sz="2000">
                <a:solidFill>
                  <a:srgbClr val="000000"/>
                </a:solidFill>
                <a:ea typeface="+mn-lt"/>
                <a:cs typeface="+mn-lt"/>
                <a:hlinkClick r:id="rId6"/>
              </a:rPr>
              <a:t>https://www.codeofhonor.com/blog/the-starcraft-path-finding-hack</a:t>
            </a:r>
            <a:endParaRPr lang="en-US" sz="2000"/>
          </a:p>
          <a:p>
            <a:r>
              <a:rPr lang="en-US" sz="2000">
                <a:solidFill>
                  <a:srgbClr val="000000"/>
                </a:solidFill>
                <a:ea typeface="+mn-lt"/>
                <a:cs typeface="+mn-lt"/>
              </a:rPr>
              <a:t>[5] J. Dickinson, "</a:t>
            </a:r>
            <a:r>
              <a:rPr lang="en-US" sz="2000" err="1">
                <a:solidFill>
                  <a:srgbClr val="000000"/>
                </a:solidFill>
                <a:ea typeface="+mn-lt"/>
                <a:cs typeface="+mn-lt"/>
              </a:rPr>
              <a:t>Flowfields</a:t>
            </a:r>
            <a:r>
              <a:rPr lang="en-US" sz="2000">
                <a:solidFill>
                  <a:srgbClr val="000000"/>
                </a:solidFill>
                <a:ea typeface="+mn-lt"/>
                <a:cs typeface="+mn-lt"/>
              </a:rPr>
              <a:t> for AI pathfinding," </a:t>
            </a:r>
            <a:r>
              <a:rPr lang="en-US" sz="2000" i="1">
                <a:solidFill>
                  <a:srgbClr val="000000"/>
                </a:solidFill>
                <a:ea typeface="+mn-lt"/>
                <a:cs typeface="+mn-lt"/>
              </a:rPr>
              <a:t>JDX Dev</a:t>
            </a:r>
            <a:r>
              <a:rPr lang="en-US" sz="2000">
                <a:solidFill>
                  <a:srgbClr val="000000"/>
                </a:solidFill>
                <a:ea typeface="+mn-lt"/>
                <a:cs typeface="+mn-lt"/>
              </a:rPr>
              <a:t>, May 3, 2020. [Online]. Available: </a:t>
            </a:r>
            <a:r>
              <a:rPr lang="en-US" sz="2000">
                <a:solidFill>
                  <a:srgbClr val="000000"/>
                </a:solidFill>
                <a:ea typeface="+mn-lt"/>
                <a:cs typeface="+mn-lt"/>
                <a:hlinkClick r:id="rId7"/>
              </a:rPr>
              <a:t>https://www.jdxdev.com/blog/2020/05/03/flowfields/</a:t>
            </a:r>
            <a:endParaRPr lang="en-US" sz="2000"/>
          </a:p>
          <a:p>
            <a:r>
              <a:rPr lang="en-US" sz="2000">
                <a:solidFill>
                  <a:srgbClr val="000000"/>
                </a:solidFill>
                <a:ea typeface="+mn-lt"/>
                <a:cs typeface="+mn-lt"/>
              </a:rPr>
              <a:t>[6] E. Furtak, "Path Planning for RTS Games Based on Potential Fields," </a:t>
            </a:r>
            <a:r>
              <a:rPr lang="en-US" sz="2000" i="1">
                <a:solidFill>
                  <a:srgbClr val="000000"/>
                </a:solidFill>
                <a:ea typeface="+mn-lt"/>
                <a:cs typeface="+mn-lt"/>
              </a:rPr>
              <a:t>ResearchGate</a:t>
            </a:r>
            <a:r>
              <a:rPr lang="en-US" sz="2000">
                <a:solidFill>
                  <a:srgbClr val="000000"/>
                </a:solidFill>
                <a:ea typeface="+mn-lt"/>
                <a:cs typeface="+mn-lt"/>
              </a:rPr>
              <a:t>, 2011. [Online]. Available: </a:t>
            </a:r>
            <a:r>
              <a:rPr lang="en-US" sz="2000">
                <a:solidFill>
                  <a:srgbClr val="000000"/>
                </a:solidFill>
                <a:ea typeface="+mn-lt"/>
                <a:cs typeface="+mn-lt"/>
                <a:hlinkClick r:id="rId8"/>
              </a:rPr>
              <a:t>https://www.researchgate.net/publication/221252113_Path-Planning_for_RTS_Games_Based_on_Potential_Fields</a:t>
            </a:r>
            <a:endParaRPr lang="en-US" sz="2000"/>
          </a:p>
          <a:p>
            <a:r>
              <a:rPr lang="en-US" sz="2000">
                <a:solidFill>
                  <a:srgbClr val="000000"/>
                </a:solidFill>
                <a:ea typeface="+mn-lt"/>
                <a:cs typeface="+mn-lt"/>
              </a:rPr>
              <a:t>[7] T. Upadhyay, "All About Gradient Descent and Its Variants," </a:t>
            </a:r>
            <a:r>
              <a:rPr lang="en-US" sz="2000" i="1">
                <a:solidFill>
                  <a:srgbClr val="000000"/>
                </a:solidFill>
                <a:ea typeface="+mn-lt"/>
                <a:cs typeface="+mn-lt"/>
              </a:rPr>
              <a:t>Medium</a:t>
            </a:r>
            <a:r>
              <a:rPr lang="en-US" sz="2000">
                <a:solidFill>
                  <a:srgbClr val="000000"/>
                </a:solidFill>
                <a:ea typeface="+mn-lt"/>
                <a:cs typeface="+mn-lt"/>
              </a:rPr>
              <a:t>, Dec. 18, 2019. [Online]. Available: </a:t>
            </a:r>
            <a:r>
              <a:rPr lang="en-US" sz="2000">
                <a:solidFill>
                  <a:srgbClr val="000000"/>
                </a:solidFill>
                <a:ea typeface="+mn-lt"/>
                <a:cs typeface="+mn-lt"/>
                <a:hlinkClick r:id="rId9"/>
              </a:rPr>
              <a:t>https://medium.com/analytics-vidhya/all-about-gradient-descent-and-its-variants-d095be1a833b</a:t>
            </a:r>
            <a:endParaRPr lang="en-US" sz="2000"/>
          </a:p>
          <a:p>
            <a:endParaRPr lang="en-US" sz="2000">
              <a:solidFill>
                <a:srgbClr val="000000"/>
              </a:solidFill>
              <a:latin typeface="Goudy Old Style"/>
              <a:cs typeface="Arial"/>
            </a:endParaRPr>
          </a:p>
          <a:p>
            <a:pPr marL="228600" indent="-228600">
              <a:buFont typeface=""/>
              <a:buChar char="•"/>
            </a:pPr>
            <a:endParaRPr lang="en-US" sz="2000">
              <a:solidFill>
                <a:srgbClr val="000000"/>
              </a:solidFill>
              <a:latin typeface="Goudy Old Style"/>
              <a:cs typeface="Arial"/>
            </a:endParaRPr>
          </a:p>
        </p:txBody>
      </p:sp>
      <p:sp>
        <p:nvSpPr>
          <p:cNvPr id="3" name="TextBox 2">
            <a:extLst>
              <a:ext uri="{FF2B5EF4-FFF2-40B4-BE49-F238E27FC236}">
                <a16:creationId xmlns:a16="http://schemas.microsoft.com/office/drawing/2014/main" id="{37233D9A-D46C-F30F-1954-303D160FA88D}"/>
              </a:ext>
            </a:extLst>
          </p:cNvPr>
          <p:cNvSpPr txBox="1"/>
          <p:nvPr/>
        </p:nvSpPr>
        <p:spPr>
          <a:xfrm>
            <a:off x="540589" y="166777"/>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t>References:</a:t>
            </a:r>
          </a:p>
        </p:txBody>
      </p:sp>
      <p:pic>
        <p:nvPicPr>
          <p:cNvPr id="9" name="Audio 8">
            <a:extLst>
              <a:ext uri="{FF2B5EF4-FFF2-40B4-BE49-F238E27FC236}">
                <a16:creationId xmlns:a16="http://schemas.microsoft.com/office/drawing/2014/main" id="{08C0D0CD-CE66-FD67-93E5-744BD6E1A0D1}"/>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68506397"/>
      </p:ext>
    </p:extLst>
  </p:cSld>
  <p:clrMapOvr>
    <a:masterClrMapping/>
  </p:clrMapOvr>
  <mc:AlternateContent xmlns:mc="http://schemas.openxmlformats.org/markup-compatibility/2006">
    <mc:Choice xmlns:p14="http://schemas.microsoft.com/office/powerpoint/2010/main" Requires="p14">
      <p:transition spd="slow" p14:dur="2000" advTm="981"/>
    </mc:Choice>
    <mc:Fallback>
      <p:transition spd="slow" advTm="9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5B04A8-5BBC-798E-8964-0CBF024D115B}"/>
              </a:ext>
            </a:extLst>
          </p:cNvPr>
          <p:cNvSpPr txBox="1"/>
          <p:nvPr/>
        </p:nvSpPr>
        <p:spPr>
          <a:xfrm>
            <a:off x="497457" y="310550"/>
            <a:ext cx="11930333"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cs typeface="Segoe UI"/>
              </a:rPr>
              <a:t>[8] L. Salazar, D. Rey, and E. </a:t>
            </a:r>
            <a:r>
              <a:rPr lang="en-US" sz="2000" err="1">
                <a:cs typeface="Segoe UI"/>
              </a:rPr>
              <a:t>Frazzoli</a:t>
            </a:r>
            <a:r>
              <a:rPr lang="en-US" sz="2000">
                <a:cs typeface="Segoe UI"/>
              </a:rPr>
              <a:t>, "Routing autonomous vehicles in congested transportation networks: Structural properties and coordination algorithms," </a:t>
            </a:r>
            <a:r>
              <a:rPr lang="en-US" sz="2000" i="1">
                <a:cs typeface="Segoe UI"/>
              </a:rPr>
              <a:t>ResearchGate</a:t>
            </a:r>
            <a:r>
              <a:rPr lang="en-US" sz="2000">
                <a:cs typeface="Segoe UI"/>
              </a:rPr>
              <a:t>, 2018. [Online]. Available: </a:t>
            </a:r>
            <a:r>
              <a:rPr lang="en-US" sz="2000" u="sng">
                <a:solidFill>
                  <a:srgbClr val="B13FBF"/>
                </a:solidFill>
                <a:cs typeface="Segoe UI"/>
                <a:hlinkClick r:id="rId4"/>
              </a:rPr>
              <a:t>https://www.researchgate.net/publication/324958215_Routing_autonomous_vehicles_in_congested_transportation_networks_structural_properties_and_coordination_algorithms</a:t>
            </a:r>
            <a:r>
              <a:rPr lang="en-US" sz="2000">
                <a:cs typeface="Segoe UI"/>
              </a:rPr>
              <a:t>​</a:t>
            </a:r>
          </a:p>
          <a:p>
            <a:r>
              <a:rPr lang="en-US" sz="2000">
                <a:cs typeface="Segoe UI"/>
              </a:rPr>
              <a:t>[9] F. Borrelli, P. Falcone, T. Keviczky, J. Asgari, and D. Hrovat, "Autonomous vehicle control: Theoretical foundations and practical challenges," </a:t>
            </a:r>
            <a:r>
              <a:rPr lang="en-US" sz="2000" i="1">
                <a:cs typeface="Segoe UI"/>
              </a:rPr>
              <a:t>Annual Reviews in Control</a:t>
            </a:r>
            <a:r>
              <a:rPr lang="en-US" sz="2000">
                <a:cs typeface="Segoe UI"/>
              </a:rPr>
              <a:t>, 2017. [Online]. Available: </a:t>
            </a:r>
            <a:r>
              <a:rPr lang="en-US" sz="2000" u="sng">
                <a:solidFill>
                  <a:srgbClr val="B13FBF"/>
                </a:solidFill>
                <a:cs typeface="Segoe UI"/>
                <a:hlinkClick r:id="rId5"/>
              </a:rPr>
              <a:t>https://www.annualreviews.org/content/journals/10.1146/annurev-control-060117-105157</a:t>
            </a:r>
            <a:r>
              <a:rPr lang="en-US" sz="2000">
                <a:cs typeface="Segoe UI"/>
              </a:rPr>
              <a:t>​</a:t>
            </a:r>
          </a:p>
          <a:p>
            <a:r>
              <a:rPr lang="en-US" sz="2000">
                <a:cs typeface="Segoe UI"/>
              </a:rPr>
              <a:t>[10] M. Wolf, P. Daigle, and M. Jamieson, "Monte Carlo Tree Search for Continuous State Spaces," in </a:t>
            </a:r>
            <a:r>
              <a:rPr lang="en-US" sz="2000" i="1">
                <a:cs typeface="Segoe UI"/>
              </a:rPr>
              <a:t>Robotics: Science and Systems VII</a:t>
            </a:r>
            <a:r>
              <a:rPr lang="en-US" sz="2000">
                <a:cs typeface="Segoe UI"/>
              </a:rPr>
              <a:t>, 2010. [Online]. Available: </a:t>
            </a:r>
            <a:r>
              <a:rPr lang="en-US" sz="2000" u="sng">
                <a:solidFill>
                  <a:srgbClr val="B13FBF"/>
                </a:solidFill>
                <a:cs typeface="Segoe UI"/>
                <a:hlinkClick r:id="rId6"/>
              </a:rPr>
              <a:t>https://www.roboticsproceedings.org/rss07/p34.pdf</a:t>
            </a:r>
            <a:r>
              <a:rPr lang="en-US" sz="2000">
                <a:cs typeface="Segoe UI"/>
              </a:rPr>
              <a:t>​</a:t>
            </a:r>
          </a:p>
          <a:p>
            <a:r>
              <a:rPr lang="en-US" sz="2000">
                <a:cs typeface="Segoe UI"/>
              </a:rPr>
              <a:t>[11] </a:t>
            </a:r>
            <a:r>
              <a:rPr lang="en-US" sz="2000" err="1">
                <a:cs typeface="Segoe UI"/>
              </a:rPr>
              <a:t>Fleeto</a:t>
            </a:r>
            <a:r>
              <a:rPr lang="en-US" sz="2000">
                <a:cs typeface="Segoe UI"/>
              </a:rPr>
              <a:t>, "Fleet management for taxi and ride-sharing fleets," </a:t>
            </a:r>
            <a:r>
              <a:rPr lang="en-US" sz="2000" i="1" err="1">
                <a:cs typeface="Segoe UI"/>
              </a:rPr>
              <a:t>Fleeto</a:t>
            </a:r>
            <a:r>
              <a:rPr lang="en-US" sz="2000">
                <a:cs typeface="Segoe UI"/>
              </a:rPr>
              <a:t>, 2023. [Online]. Available: </a:t>
            </a:r>
            <a:r>
              <a:rPr lang="en-US" sz="2000" u="sng">
                <a:solidFill>
                  <a:srgbClr val="B13FBF"/>
                </a:solidFill>
                <a:cs typeface="Segoe UI"/>
                <a:hlinkClick r:id="rId7"/>
              </a:rPr>
              <a:t>https://fleeto.ae/solutions/fleet-management-for-taxi-and-ride-sharing-fleets/</a:t>
            </a:r>
            <a:r>
              <a:rPr lang="en-US" sz="2000">
                <a:cs typeface="Segoe UI"/>
              </a:rPr>
              <a:t>​</a:t>
            </a:r>
          </a:p>
          <a:p>
            <a:r>
              <a:rPr lang="en-US" sz="2000">
                <a:cs typeface="Segoe UI"/>
              </a:rPr>
              <a:t>[12] </a:t>
            </a:r>
            <a:r>
              <a:rPr lang="en-US" sz="2000" err="1">
                <a:cs typeface="Segoe UI"/>
              </a:rPr>
              <a:t>GeeksforGeeks</a:t>
            </a:r>
            <a:r>
              <a:rPr lang="en-US" sz="2000">
                <a:cs typeface="Segoe UI"/>
              </a:rPr>
              <a:t>, "Monte Carlo Tree Search (MCTS)," </a:t>
            </a:r>
            <a:r>
              <a:rPr lang="en-US" sz="2000" i="1" err="1">
                <a:cs typeface="Segoe UI"/>
              </a:rPr>
              <a:t>GeeksforGeeks</a:t>
            </a:r>
            <a:r>
              <a:rPr lang="en-US" sz="2000">
                <a:cs typeface="Segoe UI"/>
              </a:rPr>
              <a:t>, 2023. [Online]. Available: </a:t>
            </a:r>
            <a:r>
              <a:rPr lang="en-US" sz="2000" u="sng">
                <a:solidFill>
                  <a:srgbClr val="B13FBF"/>
                </a:solidFill>
                <a:cs typeface="Segoe UI"/>
                <a:hlinkClick r:id="rId8"/>
              </a:rPr>
              <a:t>https://www.geeksforgeeks.org/ml-monte-carlo-tree-search-mcts/</a:t>
            </a:r>
            <a:r>
              <a:rPr lang="en-US" sz="2000">
                <a:cs typeface="Segoe UI"/>
              </a:rPr>
              <a:t>​</a:t>
            </a:r>
          </a:p>
          <a:p>
            <a:r>
              <a:rPr lang="en-US" sz="2000">
                <a:cs typeface="Segoe UI"/>
              </a:rPr>
              <a:t>[13] P. Balachandran, "Monte Carlo Tree Search for Materials Design and Discovery," </a:t>
            </a:r>
            <a:r>
              <a:rPr lang="en-US" sz="2000" i="1">
                <a:cs typeface="Segoe UI"/>
              </a:rPr>
              <a:t>MRS Communications</a:t>
            </a:r>
            <a:r>
              <a:rPr lang="en-US" sz="2000">
                <a:cs typeface="Segoe UI"/>
              </a:rPr>
              <a:t>, 2019. [Online]. Available: </a:t>
            </a:r>
            <a:r>
              <a:rPr lang="en-US" sz="2000" u="sng">
                <a:solidFill>
                  <a:srgbClr val="B13FBF"/>
                </a:solidFill>
                <a:cs typeface="Segoe UI"/>
                <a:hlinkClick r:id="rId9"/>
              </a:rPr>
              <a:t>https://www.cambridge.org/core/journals/mrs-communications/article/monte-carlo-tree-search-for-materials-design-and-discovery/E8CFDE0EEC61B217A59BC42827205CBE</a:t>
            </a:r>
            <a:r>
              <a:rPr lang="en-US" sz="2000">
                <a:cs typeface="Segoe UI"/>
              </a:rPr>
              <a:t>​</a:t>
            </a:r>
          </a:p>
          <a:p>
            <a:r>
              <a:rPr lang="en-US" sz="2000">
                <a:cs typeface="Segoe UI"/>
              </a:rPr>
              <a:t>[14] A. </a:t>
            </a:r>
            <a:r>
              <a:rPr lang="en-US" sz="2000" err="1">
                <a:cs typeface="Segoe UI"/>
              </a:rPr>
              <a:t>Karagök</a:t>
            </a:r>
            <a:r>
              <a:rPr lang="en-US" sz="2000">
                <a:cs typeface="Segoe UI"/>
              </a:rPr>
              <a:t> and S. </a:t>
            </a:r>
            <a:r>
              <a:rPr lang="en-US" sz="2000" err="1">
                <a:cs typeface="Segoe UI"/>
              </a:rPr>
              <a:t>Balcıoğlu</a:t>
            </a:r>
            <a:r>
              <a:rPr lang="en-US" sz="2000">
                <a:cs typeface="Segoe UI"/>
              </a:rPr>
              <a:t>, "Steps of a Stackelberg Game Theory," </a:t>
            </a:r>
            <a:r>
              <a:rPr lang="en-US" sz="2000" i="1">
                <a:cs typeface="Segoe UI"/>
              </a:rPr>
              <a:t>ResearchGate</a:t>
            </a:r>
            <a:r>
              <a:rPr lang="en-US" sz="2000">
                <a:cs typeface="Segoe UI"/>
              </a:rPr>
              <a:t>, 2020. [Online]. Available: </a:t>
            </a:r>
            <a:r>
              <a:rPr lang="en-US" sz="2000" u="sng">
                <a:solidFill>
                  <a:srgbClr val="B13FBF"/>
                </a:solidFill>
                <a:cs typeface="Segoe UI"/>
                <a:hlinkClick r:id="rId10"/>
              </a:rPr>
              <a:t>https://www.researchgate.net/figure/Steps-of-a-Stackelberg-Game-Theory_fig1_344880267</a:t>
            </a:r>
            <a:r>
              <a:rPr lang="en-US" sz="2000">
                <a:cs typeface="Segoe UI"/>
              </a:rPr>
              <a:t>​</a:t>
            </a:r>
          </a:p>
        </p:txBody>
      </p:sp>
      <p:pic>
        <p:nvPicPr>
          <p:cNvPr id="8" name="Audio 7">
            <a:extLst>
              <a:ext uri="{FF2B5EF4-FFF2-40B4-BE49-F238E27FC236}">
                <a16:creationId xmlns:a16="http://schemas.microsoft.com/office/drawing/2014/main" id="{6BC61ED2-BF84-C3B2-C120-0A456BBA895C}"/>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11986928"/>
      </p:ext>
    </p:extLst>
  </p:cSld>
  <p:clrMapOvr>
    <a:masterClrMapping/>
  </p:clrMapOvr>
  <mc:AlternateContent xmlns:mc="http://schemas.openxmlformats.org/markup-compatibility/2006">
    <mc:Choice xmlns:p14="http://schemas.microsoft.com/office/powerpoint/2010/main" Requires="p14">
      <p:transition spd="slow" p14:dur="2000" advTm="1077"/>
    </mc:Choice>
    <mc:Fallback>
      <p:transition spd="slow" advTm="10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618C654-F528-42BE-8C76-AFBBAD4ABA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Top 10 template thank you aesthetic ideas and inspiration">
            <a:extLst>
              <a:ext uri="{FF2B5EF4-FFF2-40B4-BE49-F238E27FC236}">
                <a16:creationId xmlns:a16="http://schemas.microsoft.com/office/drawing/2014/main" id="{C8F94E75-2E31-CB6D-5E29-2B73BCE7BA9A}"/>
              </a:ext>
            </a:extLst>
          </p:cNvPr>
          <p:cNvPicPr>
            <a:picLocks noChangeAspect="1"/>
          </p:cNvPicPr>
          <p:nvPr/>
        </p:nvPicPr>
        <p:blipFill>
          <a:blip r:embed="rId4"/>
          <a:srcRect t="18375" r="-1" b="1823"/>
          <a:stretch/>
        </p:blipFill>
        <p:spPr>
          <a:xfrm>
            <a:off x="430099" y="417785"/>
            <a:ext cx="11344115" cy="6020082"/>
          </a:xfrm>
          <a:prstGeom prst="rect">
            <a:avLst/>
          </a:prstGeom>
        </p:spPr>
      </p:pic>
      <p:pic>
        <p:nvPicPr>
          <p:cNvPr id="10" name="Audio 9">
            <a:extLst>
              <a:ext uri="{FF2B5EF4-FFF2-40B4-BE49-F238E27FC236}">
                <a16:creationId xmlns:a16="http://schemas.microsoft.com/office/drawing/2014/main" id="{650881E3-70D7-21BF-5200-17FDB8B1044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87808916"/>
      </p:ext>
    </p:extLst>
  </p:cSld>
  <p:clrMapOvr>
    <a:masterClrMapping/>
  </p:clrMapOvr>
  <mc:AlternateContent xmlns:mc="http://schemas.openxmlformats.org/markup-compatibility/2006">
    <mc:Choice xmlns:p14="http://schemas.microsoft.com/office/powerpoint/2010/main" Requires="p14">
      <p:transition spd="slow" p14:dur="2000" advTm="1813"/>
    </mc:Choice>
    <mc:Fallback>
      <p:transition spd="slow" advTm="18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1632296-55BF-450A-8C60-CC2336F5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99D58B-70DC-59E9-B18D-3464A445097D}"/>
              </a:ext>
            </a:extLst>
          </p:cNvPr>
          <p:cNvSpPr>
            <a:spLocks noGrp="1"/>
          </p:cNvSpPr>
          <p:nvPr>
            <p:ph type="title"/>
          </p:nvPr>
        </p:nvSpPr>
        <p:spPr>
          <a:xfrm>
            <a:off x="961194" y="844617"/>
            <a:ext cx="4173417" cy="1744865"/>
          </a:xfrm>
        </p:spPr>
        <p:txBody>
          <a:bodyPr anchor="t">
            <a:normAutofit/>
          </a:bodyPr>
          <a:lstStyle/>
          <a:p>
            <a:pPr algn="ctr"/>
            <a:r>
              <a:rPr lang="en-US" sz="3600" b="1">
                <a:latin typeface="Goudy Old Style"/>
                <a:ea typeface="Open Sans"/>
                <a:cs typeface="Open Sans"/>
              </a:rPr>
              <a:t>Introduction To Path Finding</a:t>
            </a:r>
          </a:p>
        </p:txBody>
      </p:sp>
      <p:pic>
        <p:nvPicPr>
          <p:cNvPr id="4" name="Picture 3" descr="Pathfinding - Wikipedia">
            <a:extLst>
              <a:ext uri="{FF2B5EF4-FFF2-40B4-BE49-F238E27FC236}">
                <a16:creationId xmlns:a16="http://schemas.microsoft.com/office/drawing/2014/main" id="{B7950D5E-848F-94EA-B643-12FFBCA18960}"/>
              </a:ext>
            </a:extLst>
          </p:cNvPr>
          <p:cNvPicPr>
            <a:picLocks noChangeAspect="1"/>
          </p:cNvPicPr>
          <p:nvPr/>
        </p:nvPicPr>
        <p:blipFill>
          <a:blip r:embed="rId2"/>
          <a:stretch>
            <a:fillRect/>
          </a:stretch>
        </p:blipFill>
        <p:spPr>
          <a:xfrm>
            <a:off x="1247415" y="2680137"/>
            <a:ext cx="3796208" cy="3036965"/>
          </a:xfrm>
          <a:prstGeom prst="rect">
            <a:avLst/>
          </a:prstGeom>
        </p:spPr>
      </p:pic>
      <p:cxnSp>
        <p:nvCxnSpPr>
          <p:cNvPr id="24" name="Straight Connector 23">
            <a:extLst>
              <a:ext uri="{FF2B5EF4-FFF2-40B4-BE49-F238E27FC236}">
                <a16:creationId xmlns:a16="http://schemas.microsoft.com/office/drawing/2014/main" id="{17A4A8A3-3062-4846-8297-28B77B5078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97086" y="0"/>
            <a:ext cx="0" cy="685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1520AA5-73FA-BBCE-2E0A-DC7B808CAB2E}"/>
              </a:ext>
            </a:extLst>
          </p:cNvPr>
          <p:cNvSpPr>
            <a:spLocks noGrp="1"/>
          </p:cNvSpPr>
          <p:nvPr>
            <p:ph idx="1"/>
          </p:nvPr>
        </p:nvSpPr>
        <p:spPr>
          <a:xfrm>
            <a:off x="7138289" y="838200"/>
            <a:ext cx="4215510" cy="5265566"/>
          </a:xfrm>
        </p:spPr>
        <p:txBody>
          <a:bodyPr vert="horz" lIns="91440" tIns="45720" rIns="91440" bIns="45720" rtlCol="0" anchor="t">
            <a:normAutofit/>
          </a:bodyPr>
          <a:lstStyle/>
          <a:p>
            <a:r>
              <a:rPr lang="en-US" b="1" dirty="0">
                <a:latin typeface="Goudy Old Style"/>
                <a:ea typeface="+mn-lt"/>
                <a:cs typeface="+mn-lt"/>
              </a:rPr>
              <a:t>Definition</a:t>
            </a:r>
            <a:r>
              <a:rPr lang="en-US" dirty="0">
                <a:latin typeface="Goudy Old Style"/>
                <a:ea typeface="+mn-lt"/>
                <a:cs typeface="+mn-lt"/>
              </a:rPr>
              <a:t>: "Pathfinding is the process of determining the most efficient route from a start point to a destination while avoiding obstacles."</a:t>
            </a:r>
          </a:p>
          <a:p>
            <a:r>
              <a:rPr lang="en-US" b="1" dirty="0">
                <a:latin typeface="Goudy Old Style"/>
                <a:cs typeface="Times"/>
              </a:rPr>
              <a:t>Obstacle </a:t>
            </a:r>
            <a:r>
              <a:rPr lang="en-US" dirty="0">
                <a:latin typeface="Goudy Old Style"/>
                <a:cs typeface="Times"/>
              </a:rPr>
              <a:t>Avoidance: Navigating around barriers in the environment</a:t>
            </a:r>
          </a:p>
          <a:p>
            <a:r>
              <a:rPr lang="en-US" b="1" dirty="0">
                <a:latin typeface="Goudy Old Style"/>
                <a:cs typeface="Times"/>
              </a:rPr>
              <a:t>Optimisation</a:t>
            </a:r>
            <a:r>
              <a:rPr lang="en-US" dirty="0">
                <a:latin typeface="Goudy Old Style"/>
                <a:cs typeface="Times"/>
              </a:rPr>
              <a:t>: Finding the most efficient path possible</a:t>
            </a:r>
          </a:p>
          <a:p>
            <a:endParaRPr lang="en-US" dirty="0">
              <a:latin typeface="Goudy Old Style"/>
              <a:cs typeface="Times"/>
            </a:endParaRPr>
          </a:p>
          <a:p>
            <a:pPr marL="0" indent="0">
              <a:buNone/>
            </a:pPr>
            <a:r>
              <a:rPr lang="en-US" dirty="0">
                <a:latin typeface="Goudy Old Style"/>
                <a:cs typeface="Times"/>
              </a:rPr>
              <a:t>. A(Start), B(Destination)</a:t>
            </a:r>
          </a:p>
          <a:p>
            <a:endParaRPr lang="en-US" dirty="0">
              <a:latin typeface="Times"/>
              <a:cs typeface="Times"/>
            </a:endParaRPr>
          </a:p>
          <a:p>
            <a:endParaRPr lang="en-US" dirty="0">
              <a:latin typeface="Times"/>
              <a:cs typeface="Times"/>
            </a:endParaRPr>
          </a:p>
          <a:p>
            <a:endParaRPr lang="en-US" dirty="0"/>
          </a:p>
        </p:txBody>
      </p:sp>
    </p:spTree>
    <p:extLst>
      <p:ext uri="{BB962C8B-B14F-4D97-AF65-F5344CB8AC3E}">
        <p14:creationId xmlns:p14="http://schemas.microsoft.com/office/powerpoint/2010/main" val="1782317022"/>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E9CC4-BE45-82BC-F00C-8C3F2E754A6A}"/>
              </a:ext>
            </a:extLst>
          </p:cNvPr>
          <p:cNvSpPr>
            <a:spLocks noGrp="1"/>
          </p:cNvSpPr>
          <p:nvPr>
            <p:ph type="title"/>
          </p:nvPr>
        </p:nvSpPr>
        <p:spPr/>
        <p:txBody>
          <a:bodyPr>
            <a:normAutofit/>
          </a:bodyPr>
          <a:lstStyle/>
          <a:p>
            <a:r>
              <a:rPr lang="en-US" sz="3600" b="1">
                <a:latin typeface="Goudy Old Style"/>
              </a:rPr>
              <a:t>Agent Based Path Planning</a:t>
            </a:r>
          </a:p>
        </p:txBody>
      </p:sp>
      <p:sp>
        <p:nvSpPr>
          <p:cNvPr id="3" name="Text Placeholder 2">
            <a:extLst>
              <a:ext uri="{FF2B5EF4-FFF2-40B4-BE49-F238E27FC236}">
                <a16:creationId xmlns:a16="http://schemas.microsoft.com/office/drawing/2014/main" id="{D28226F5-2563-31B5-7CA9-AA82BE450C1E}"/>
              </a:ext>
            </a:extLst>
          </p:cNvPr>
          <p:cNvSpPr>
            <a:spLocks noGrp="1"/>
          </p:cNvSpPr>
          <p:nvPr>
            <p:ph type="body" idx="1"/>
          </p:nvPr>
        </p:nvSpPr>
        <p:spPr/>
        <p:txBody>
          <a:bodyPr/>
          <a:lstStyle/>
          <a:p>
            <a:r>
              <a:rPr lang="en-US"/>
              <a:t>Single Agent</a:t>
            </a:r>
          </a:p>
        </p:txBody>
      </p:sp>
      <p:sp>
        <p:nvSpPr>
          <p:cNvPr id="4" name="Content Placeholder 3">
            <a:extLst>
              <a:ext uri="{FF2B5EF4-FFF2-40B4-BE49-F238E27FC236}">
                <a16:creationId xmlns:a16="http://schemas.microsoft.com/office/drawing/2014/main" id="{CA542584-CEF6-6116-39B6-5196D6850BA8}"/>
              </a:ext>
            </a:extLst>
          </p:cNvPr>
          <p:cNvSpPr>
            <a:spLocks noGrp="1"/>
          </p:cNvSpPr>
          <p:nvPr>
            <p:ph sz="half" idx="2"/>
          </p:nvPr>
        </p:nvSpPr>
        <p:spPr/>
        <p:txBody>
          <a:bodyPr vert="horz" lIns="91440" tIns="45720" rIns="91440" bIns="45720" rtlCol="0" anchor="t">
            <a:normAutofit/>
          </a:bodyPr>
          <a:lstStyle/>
          <a:p>
            <a:r>
              <a:rPr lang="en-US">
                <a:ea typeface="+mn-lt"/>
                <a:cs typeface="+mn-lt"/>
              </a:rPr>
              <a:t>Involves only one agent navigating from start to goal.</a:t>
            </a:r>
          </a:p>
          <a:p>
            <a:pPr marL="0" indent="0">
              <a:buNone/>
            </a:pPr>
            <a:endParaRPr lang="en-US"/>
          </a:p>
        </p:txBody>
      </p:sp>
      <p:sp>
        <p:nvSpPr>
          <p:cNvPr id="5" name="Text Placeholder 4">
            <a:extLst>
              <a:ext uri="{FF2B5EF4-FFF2-40B4-BE49-F238E27FC236}">
                <a16:creationId xmlns:a16="http://schemas.microsoft.com/office/drawing/2014/main" id="{2AE63DD0-F5B2-9F60-D307-4BA54D9A1488}"/>
              </a:ext>
            </a:extLst>
          </p:cNvPr>
          <p:cNvSpPr>
            <a:spLocks noGrp="1"/>
          </p:cNvSpPr>
          <p:nvPr>
            <p:ph type="body" sz="quarter" idx="3"/>
          </p:nvPr>
        </p:nvSpPr>
        <p:spPr/>
        <p:txBody>
          <a:bodyPr/>
          <a:lstStyle/>
          <a:p>
            <a:r>
              <a:rPr lang="en-US"/>
              <a:t>Multi Agent</a:t>
            </a:r>
          </a:p>
        </p:txBody>
      </p:sp>
      <p:sp>
        <p:nvSpPr>
          <p:cNvPr id="6" name="Content Placeholder 5">
            <a:extLst>
              <a:ext uri="{FF2B5EF4-FFF2-40B4-BE49-F238E27FC236}">
                <a16:creationId xmlns:a16="http://schemas.microsoft.com/office/drawing/2014/main" id="{7928119E-2F82-2A83-C757-8722CD947061}"/>
              </a:ext>
            </a:extLst>
          </p:cNvPr>
          <p:cNvSpPr>
            <a:spLocks noGrp="1"/>
          </p:cNvSpPr>
          <p:nvPr>
            <p:ph sz="quarter" idx="4"/>
          </p:nvPr>
        </p:nvSpPr>
        <p:spPr/>
        <p:txBody>
          <a:bodyPr vert="horz" lIns="91440" tIns="45720" rIns="91440" bIns="45720" rtlCol="0" anchor="t">
            <a:normAutofit/>
          </a:bodyPr>
          <a:lstStyle/>
          <a:p>
            <a:r>
              <a:rPr lang="en-US">
                <a:ea typeface="+mn-lt"/>
                <a:cs typeface="+mn-lt"/>
              </a:rPr>
              <a:t>Involves multiple agents moving to different goals simultaneously.</a:t>
            </a:r>
          </a:p>
          <a:p>
            <a:endParaRPr lang="en-US"/>
          </a:p>
        </p:txBody>
      </p:sp>
      <p:pic>
        <p:nvPicPr>
          <p:cNvPr id="7" name="Picture 6" descr="Explainable Multi Agent Path Finding | Proceedings of the 19th  International Conference on Autonomous Agents and MultiAgent Systems">
            <a:extLst>
              <a:ext uri="{FF2B5EF4-FFF2-40B4-BE49-F238E27FC236}">
                <a16:creationId xmlns:a16="http://schemas.microsoft.com/office/drawing/2014/main" id="{CF6E53A2-6A3B-6CED-0D57-A89E30FD4788}"/>
              </a:ext>
            </a:extLst>
          </p:cNvPr>
          <p:cNvPicPr>
            <a:picLocks noChangeAspect="1"/>
          </p:cNvPicPr>
          <p:nvPr/>
        </p:nvPicPr>
        <p:blipFill>
          <a:blip r:embed="rId2"/>
          <a:stretch>
            <a:fillRect/>
          </a:stretch>
        </p:blipFill>
        <p:spPr>
          <a:xfrm>
            <a:off x="7561053" y="3514096"/>
            <a:ext cx="2590800" cy="2676525"/>
          </a:xfrm>
          <a:prstGeom prst="rect">
            <a:avLst/>
          </a:prstGeom>
        </p:spPr>
      </p:pic>
      <p:pic>
        <p:nvPicPr>
          <p:cNvPr id="9" name="Picture 8" descr="A* pathfinding algorithm - Growing with the Web">
            <a:extLst>
              <a:ext uri="{FF2B5EF4-FFF2-40B4-BE49-F238E27FC236}">
                <a16:creationId xmlns:a16="http://schemas.microsoft.com/office/drawing/2014/main" id="{8BAF29B6-1CBE-08AF-ED1B-4F4BD3EF492C}"/>
              </a:ext>
            </a:extLst>
          </p:cNvPr>
          <p:cNvPicPr>
            <a:picLocks noChangeAspect="1"/>
          </p:cNvPicPr>
          <p:nvPr/>
        </p:nvPicPr>
        <p:blipFill>
          <a:blip r:embed="rId3"/>
          <a:stretch>
            <a:fillRect/>
          </a:stretch>
        </p:blipFill>
        <p:spPr>
          <a:xfrm>
            <a:off x="1245079" y="3965160"/>
            <a:ext cx="3792746" cy="2234472"/>
          </a:xfrm>
          <a:prstGeom prst="rect">
            <a:avLst/>
          </a:prstGeom>
        </p:spPr>
      </p:pic>
    </p:spTree>
    <p:extLst>
      <p:ext uri="{BB962C8B-B14F-4D97-AF65-F5344CB8AC3E}">
        <p14:creationId xmlns:p14="http://schemas.microsoft.com/office/powerpoint/2010/main" val="29974085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4AF8B-3DFB-BE34-986F-15CA20DC96C5}"/>
              </a:ext>
            </a:extLst>
          </p:cNvPr>
          <p:cNvSpPr>
            <a:spLocks noGrp="1"/>
          </p:cNvSpPr>
          <p:nvPr>
            <p:ph type="title"/>
          </p:nvPr>
        </p:nvSpPr>
        <p:spPr/>
        <p:txBody>
          <a:bodyPr>
            <a:normAutofit/>
          </a:bodyPr>
          <a:lstStyle/>
          <a:p>
            <a:r>
              <a:rPr lang="en-US" sz="3600" b="1">
                <a:latin typeface="Goudy Old Style"/>
              </a:rPr>
              <a:t>Single Agent Path Planning(Techniques)</a:t>
            </a:r>
          </a:p>
        </p:txBody>
      </p:sp>
      <p:sp>
        <p:nvSpPr>
          <p:cNvPr id="3" name="Text Placeholder 2">
            <a:extLst>
              <a:ext uri="{FF2B5EF4-FFF2-40B4-BE49-F238E27FC236}">
                <a16:creationId xmlns:a16="http://schemas.microsoft.com/office/drawing/2014/main" id="{C0CE5072-E225-4E70-E8D6-AA26FBF0A130}"/>
              </a:ext>
            </a:extLst>
          </p:cNvPr>
          <p:cNvSpPr>
            <a:spLocks noGrp="1"/>
          </p:cNvSpPr>
          <p:nvPr>
            <p:ph type="body" idx="1"/>
          </p:nvPr>
        </p:nvSpPr>
        <p:spPr/>
        <p:txBody>
          <a:bodyPr/>
          <a:lstStyle/>
          <a:p>
            <a:r>
              <a:rPr lang="en-US"/>
              <a:t>A* Algorithm</a:t>
            </a:r>
          </a:p>
        </p:txBody>
      </p:sp>
      <p:sp>
        <p:nvSpPr>
          <p:cNvPr id="4" name="Content Placeholder 3">
            <a:extLst>
              <a:ext uri="{FF2B5EF4-FFF2-40B4-BE49-F238E27FC236}">
                <a16:creationId xmlns:a16="http://schemas.microsoft.com/office/drawing/2014/main" id="{07396D6B-56AC-AF33-E241-88EF42E5D22F}"/>
              </a:ext>
            </a:extLst>
          </p:cNvPr>
          <p:cNvSpPr>
            <a:spLocks noGrp="1"/>
          </p:cNvSpPr>
          <p:nvPr>
            <p:ph sz="half" idx="2"/>
          </p:nvPr>
        </p:nvSpPr>
        <p:spPr/>
        <p:txBody>
          <a:bodyPr vert="horz" lIns="91440" tIns="45720" rIns="91440" bIns="45720" rtlCol="0" anchor="t">
            <a:noAutofit/>
          </a:bodyPr>
          <a:lstStyle/>
          <a:p>
            <a:r>
              <a:rPr lang="en-US" b="1">
                <a:latin typeface="Goudy Old Style"/>
                <a:ea typeface="+mn-lt"/>
                <a:cs typeface="+mn-lt"/>
              </a:rPr>
              <a:t>Description</a:t>
            </a:r>
            <a:r>
              <a:rPr lang="en-US">
                <a:latin typeface="Goudy Old Style"/>
                <a:ea typeface="+mn-lt"/>
                <a:cs typeface="+mn-lt"/>
              </a:rPr>
              <a:t>: A* is a pathfinding algorithm that finds the shortest path by combining:</a:t>
            </a:r>
            <a:endParaRPr lang="en-US">
              <a:latin typeface="Goudy Old Style"/>
              <a:cs typeface="Times"/>
            </a:endParaRPr>
          </a:p>
          <a:p>
            <a:r>
              <a:rPr lang="en-US" b="1">
                <a:latin typeface="Goudy Old Style"/>
                <a:ea typeface="+mn-lt"/>
                <a:cs typeface="+mn-lt"/>
              </a:rPr>
              <a:t>g-cost</a:t>
            </a:r>
            <a:r>
              <a:rPr lang="en-US">
                <a:latin typeface="Goudy Old Style"/>
                <a:ea typeface="+mn-lt"/>
                <a:cs typeface="+mn-lt"/>
              </a:rPr>
              <a:t>: Actual cost from the start node.</a:t>
            </a:r>
            <a:endParaRPr lang="en-US">
              <a:latin typeface="Goudy Old Style"/>
              <a:cs typeface="Times"/>
            </a:endParaRPr>
          </a:p>
          <a:p>
            <a:r>
              <a:rPr lang="en-US" b="1">
                <a:latin typeface="Goudy Old Style"/>
                <a:ea typeface="+mn-lt"/>
                <a:cs typeface="+mn-lt"/>
              </a:rPr>
              <a:t>h-cost</a:t>
            </a:r>
            <a:r>
              <a:rPr lang="en-US">
                <a:latin typeface="Goudy Old Style"/>
                <a:ea typeface="+mn-lt"/>
                <a:cs typeface="+mn-lt"/>
              </a:rPr>
              <a:t>: Heuristic estimate of cost to reach the goal.</a:t>
            </a:r>
            <a:endParaRPr lang="en-US">
              <a:latin typeface="Goudy Old Style"/>
              <a:cs typeface="Times"/>
            </a:endParaRPr>
          </a:p>
          <a:p>
            <a:r>
              <a:rPr lang="en-US" b="1">
                <a:latin typeface="Goudy Old Style"/>
                <a:ea typeface="+mn-lt"/>
                <a:cs typeface="+mn-lt"/>
              </a:rPr>
              <a:t>Heuristic Function (h-cost)</a:t>
            </a:r>
            <a:r>
              <a:rPr lang="en-US">
                <a:latin typeface="Goudy Old Style"/>
                <a:ea typeface="+mn-lt"/>
                <a:cs typeface="+mn-lt"/>
              </a:rPr>
              <a:t>: Uses estimates like Manhattan or Euclidean distance to prioritize nodes, speeding up the search.</a:t>
            </a:r>
            <a:endParaRPr lang="en-US">
              <a:latin typeface="Goudy Old Style"/>
              <a:cs typeface="Times"/>
            </a:endParaRPr>
          </a:p>
          <a:p>
            <a:r>
              <a:rPr lang="en-US" b="1">
                <a:latin typeface="Goudy Old Style"/>
                <a:ea typeface="+mn-lt"/>
                <a:cs typeface="+mn-lt"/>
              </a:rPr>
              <a:t>Optimality</a:t>
            </a:r>
            <a:r>
              <a:rPr lang="en-US">
                <a:latin typeface="Goudy Old Style"/>
                <a:ea typeface="+mn-lt"/>
                <a:cs typeface="+mn-lt"/>
              </a:rPr>
              <a:t>: A* is optimal when the heuristic is </a:t>
            </a:r>
            <a:r>
              <a:rPr lang="en-US" b="1">
                <a:latin typeface="Goudy Old Style"/>
                <a:ea typeface="+mn-lt"/>
                <a:cs typeface="+mn-lt"/>
              </a:rPr>
              <a:t>admissible</a:t>
            </a:r>
            <a:r>
              <a:rPr lang="en-US">
                <a:latin typeface="Goudy Old Style"/>
                <a:ea typeface="+mn-lt"/>
                <a:cs typeface="+mn-lt"/>
              </a:rPr>
              <a:t> (it never overestimates), ensuring the shortest path is found.</a:t>
            </a:r>
            <a:endParaRPr lang="en-US">
              <a:latin typeface="Goudy Old Style"/>
            </a:endParaRPr>
          </a:p>
          <a:p>
            <a:endParaRPr lang="en-US"/>
          </a:p>
        </p:txBody>
      </p:sp>
      <p:sp>
        <p:nvSpPr>
          <p:cNvPr id="5" name="Text Placeholder 4">
            <a:extLst>
              <a:ext uri="{FF2B5EF4-FFF2-40B4-BE49-F238E27FC236}">
                <a16:creationId xmlns:a16="http://schemas.microsoft.com/office/drawing/2014/main" id="{DD68C681-FF96-7D57-6D85-847D335DDF86}"/>
              </a:ext>
            </a:extLst>
          </p:cNvPr>
          <p:cNvSpPr>
            <a:spLocks noGrp="1"/>
          </p:cNvSpPr>
          <p:nvPr>
            <p:ph type="body" sz="quarter" idx="3"/>
          </p:nvPr>
        </p:nvSpPr>
        <p:spPr/>
        <p:txBody>
          <a:bodyPr/>
          <a:lstStyle/>
          <a:p>
            <a:r>
              <a:rPr lang="en-US"/>
              <a:t>Dijkstra's Algorithm</a:t>
            </a:r>
          </a:p>
        </p:txBody>
      </p:sp>
      <p:sp>
        <p:nvSpPr>
          <p:cNvPr id="6" name="Content Placeholder 5">
            <a:extLst>
              <a:ext uri="{FF2B5EF4-FFF2-40B4-BE49-F238E27FC236}">
                <a16:creationId xmlns:a16="http://schemas.microsoft.com/office/drawing/2014/main" id="{43E3515B-0433-CEF4-85CA-1E4FBDF8D567}"/>
              </a:ext>
            </a:extLst>
          </p:cNvPr>
          <p:cNvSpPr>
            <a:spLocks noGrp="1"/>
          </p:cNvSpPr>
          <p:nvPr>
            <p:ph sz="quarter" idx="4"/>
          </p:nvPr>
        </p:nvSpPr>
        <p:spPr/>
        <p:txBody>
          <a:bodyPr vert="horz" lIns="91440" tIns="45720" rIns="91440" bIns="45720" rtlCol="0" anchor="t">
            <a:normAutofit/>
          </a:bodyPr>
          <a:lstStyle/>
          <a:p>
            <a:r>
              <a:rPr lang="en-US" b="1">
                <a:latin typeface="Goudy Old Style"/>
                <a:ea typeface="+mn-lt"/>
                <a:cs typeface="+mn-lt"/>
              </a:rPr>
              <a:t>Description</a:t>
            </a:r>
            <a:r>
              <a:rPr lang="en-US">
                <a:latin typeface="Goudy Old Style"/>
                <a:ea typeface="+mn-lt"/>
                <a:cs typeface="+mn-lt"/>
              </a:rPr>
              <a:t>: Explores all possible paths from the start to each node, calculating the </a:t>
            </a:r>
            <a:r>
              <a:rPr lang="en-US" b="1">
                <a:latin typeface="Goudy Old Style"/>
                <a:ea typeface="+mn-lt"/>
                <a:cs typeface="+mn-lt"/>
              </a:rPr>
              <a:t>g-cost</a:t>
            </a:r>
            <a:r>
              <a:rPr lang="en-US">
                <a:latin typeface="Goudy Old Style"/>
                <a:ea typeface="+mn-lt"/>
                <a:cs typeface="+mn-lt"/>
              </a:rPr>
              <a:t> (actual cost).</a:t>
            </a:r>
            <a:endParaRPr lang="en-US">
              <a:latin typeface="Goudy Old Style"/>
              <a:cs typeface="Times"/>
            </a:endParaRPr>
          </a:p>
          <a:p>
            <a:r>
              <a:rPr lang="en-US" b="1">
                <a:latin typeface="Goudy Old Style"/>
                <a:ea typeface="+mn-lt"/>
                <a:cs typeface="+mn-lt"/>
              </a:rPr>
              <a:t>Focus</a:t>
            </a:r>
            <a:r>
              <a:rPr lang="en-US">
                <a:latin typeface="Goudy Old Style"/>
                <a:ea typeface="+mn-lt"/>
                <a:cs typeface="+mn-lt"/>
              </a:rPr>
              <a:t>: Lacks a heuristic, so it explores all routes without prioritization.</a:t>
            </a:r>
            <a:endParaRPr lang="en-US">
              <a:latin typeface="Goudy Old Style"/>
              <a:cs typeface="Times"/>
            </a:endParaRPr>
          </a:p>
          <a:p>
            <a:r>
              <a:rPr lang="en-US" b="1">
                <a:latin typeface="Goudy Old Style"/>
                <a:ea typeface="+mn-lt"/>
                <a:cs typeface="+mn-lt"/>
              </a:rPr>
              <a:t>Optimality</a:t>
            </a:r>
            <a:r>
              <a:rPr lang="en-US">
                <a:latin typeface="Goudy Old Style"/>
                <a:ea typeface="+mn-lt"/>
                <a:cs typeface="+mn-lt"/>
              </a:rPr>
              <a:t>: Guarantees the shortest path but is slower than A* in large spaces due to exhaustive exploration.</a:t>
            </a:r>
            <a:endParaRPr lang="en-US">
              <a:latin typeface="Goudy Old Style"/>
              <a:cs typeface="Times"/>
            </a:endParaRPr>
          </a:p>
          <a:p>
            <a:endParaRPr lang="en-US"/>
          </a:p>
        </p:txBody>
      </p:sp>
    </p:spTree>
    <p:extLst>
      <p:ext uri="{BB962C8B-B14F-4D97-AF65-F5344CB8AC3E}">
        <p14:creationId xmlns:p14="http://schemas.microsoft.com/office/powerpoint/2010/main" val="1968288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9FE38BBF-FDBB-4C87-B22B-ADAEAF74B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F3CF4F-F2B0-2271-3379-3F313B9E1449}"/>
              </a:ext>
            </a:extLst>
          </p:cNvPr>
          <p:cNvSpPr>
            <a:spLocks noGrp="1"/>
          </p:cNvSpPr>
          <p:nvPr>
            <p:ph type="title"/>
          </p:nvPr>
        </p:nvSpPr>
        <p:spPr>
          <a:xfrm>
            <a:off x="838200" y="625158"/>
            <a:ext cx="6614160" cy="1687809"/>
          </a:xfrm>
        </p:spPr>
        <p:txBody>
          <a:bodyPr vert="horz" lIns="91440" tIns="45720" rIns="91440" bIns="45720" rtlCol="0">
            <a:noAutofit/>
          </a:bodyPr>
          <a:lstStyle/>
          <a:p>
            <a:r>
              <a:rPr lang="en-US" sz="3600" b="1">
                <a:latin typeface="Goudy Old Style"/>
              </a:rPr>
              <a:t>Single Agent Path Planning(A* VS Dijkstra's)</a:t>
            </a:r>
          </a:p>
        </p:txBody>
      </p:sp>
      <p:sp>
        <p:nvSpPr>
          <p:cNvPr id="44" name="Content Placeholder 35">
            <a:extLst>
              <a:ext uri="{FF2B5EF4-FFF2-40B4-BE49-F238E27FC236}">
                <a16:creationId xmlns:a16="http://schemas.microsoft.com/office/drawing/2014/main" id="{ABD3CD86-FC10-CA89-8C43-1D394FAE9F9E}"/>
              </a:ext>
            </a:extLst>
          </p:cNvPr>
          <p:cNvSpPr>
            <a:spLocks noGrp="1"/>
          </p:cNvSpPr>
          <p:nvPr>
            <p:ph idx="1"/>
          </p:nvPr>
        </p:nvSpPr>
        <p:spPr>
          <a:xfrm>
            <a:off x="838200" y="2673805"/>
            <a:ext cx="6349779" cy="3503157"/>
          </a:xfrm>
        </p:spPr>
        <p:txBody>
          <a:bodyPr vert="horz" lIns="91440" tIns="45720" rIns="91440" bIns="45720" rtlCol="0" anchor="t">
            <a:noAutofit/>
          </a:bodyPr>
          <a:lstStyle/>
          <a:p>
            <a:r>
              <a:rPr lang="en-US" b="1">
                <a:ea typeface="+mn-lt"/>
                <a:cs typeface="+mn-lt"/>
              </a:rPr>
              <a:t>Green</a:t>
            </a:r>
            <a:r>
              <a:rPr lang="en-US">
                <a:ea typeface="+mn-lt"/>
                <a:cs typeface="+mn-lt"/>
              </a:rPr>
              <a:t> squares represent the nodes that A* selects for its path (shortest path using the combined g-cost and heuristic).</a:t>
            </a:r>
            <a:endParaRPr lang="en-US"/>
          </a:p>
          <a:p>
            <a:r>
              <a:rPr lang="en-US" b="1">
                <a:ea typeface="+mn-lt"/>
                <a:cs typeface="+mn-lt"/>
              </a:rPr>
              <a:t>Blue</a:t>
            </a:r>
            <a:r>
              <a:rPr lang="en-US">
                <a:ea typeface="+mn-lt"/>
                <a:cs typeface="+mn-lt"/>
              </a:rPr>
              <a:t> squares show additional nodes that A* considered due to its heuristic but did not include in the final path.</a:t>
            </a:r>
            <a:endParaRPr lang="en-US"/>
          </a:p>
          <a:p>
            <a:r>
              <a:rPr lang="en-US" b="1">
                <a:ea typeface="+mn-lt"/>
                <a:cs typeface="+mn-lt"/>
              </a:rPr>
              <a:t>Red</a:t>
            </a:r>
            <a:r>
              <a:rPr lang="en-US">
                <a:ea typeface="+mn-lt"/>
                <a:cs typeface="+mn-lt"/>
              </a:rPr>
              <a:t> squares illustrate the extra nodes that Dijkstra's algorithm explores, highlighting its exhaustive nature compared to A*.</a:t>
            </a:r>
            <a:endParaRPr lang="en-US"/>
          </a:p>
          <a:p>
            <a:r>
              <a:rPr lang="en-US" b="1">
                <a:ea typeface="+mn-lt"/>
                <a:cs typeface="+mn-lt"/>
              </a:rPr>
              <a:t>Black</a:t>
            </a:r>
            <a:r>
              <a:rPr lang="en-US">
                <a:ea typeface="+mn-lt"/>
                <a:cs typeface="+mn-lt"/>
              </a:rPr>
              <a:t> squares are obstacles that both algorithms need to avoid.</a:t>
            </a:r>
            <a:endParaRPr lang="en-US"/>
          </a:p>
          <a:p>
            <a:endParaRPr lang="en-US"/>
          </a:p>
        </p:txBody>
      </p:sp>
      <p:pic>
        <p:nvPicPr>
          <p:cNvPr id="7" name="Content Placeholder 6" descr="A screenshot of a game&#10;&#10;Description automatically generated">
            <a:extLst>
              <a:ext uri="{FF2B5EF4-FFF2-40B4-BE49-F238E27FC236}">
                <a16:creationId xmlns:a16="http://schemas.microsoft.com/office/drawing/2014/main" id="{994A16BC-E86A-2A16-638B-C12CF18BDE6E}"/>
              </a:ext>
            </a:extLst>
          </p:cNvPr>
          <p:cNvPicPr>
            <a:picLocks noChangeAspect="1"/>
          </p:cNvPicPr>
          <p:nvPr/>
        </p:nvPicPr>
        <p:blipFill>
          <a:blip r:embed="rId2"/>
          <a:stretch>
            <a:fillRect/>
          </a:stretch>
        </p:blipFill>
        <p:spPr>
          <a:xfrm>
            <a:off x="8026179" y="863565"/>
            <a:ext cx="2415447" cy="2415447"/>
          </a:xfrm>
          <a:prstGeom prst="rect">
            <a:avLst/>
          </a:prstGeom>
        </p:spPr>
      </p:pic>
      <p:pic>
        <p:nvPicPr>
          <p:cNvPr id="10" name="Picture 9" descr="A screenshot of a game&#10;&#10;Description automatically generated">
            <a:extLst>
              <a:ext uri="{FF2B5EF4-FFF2-40B4-BE49-F238E27FC236}">
                <a16:creationId xmlns:a16="http://schemas.microsoft.com/office/drawing/2014/main" id="{B9D3B8A5-9DFF-1D8E-4C04-8D75E8E9FAA9}"/>
              </a:ext>
            </a:extLst>
          </p:cNvPr>
          <p:cNvPicPr>
            <a:picLocks noChangeAspect="1"/>
          </p:cNvPicPr>
          <p:nvPr/>
        </p:nvPicPr>
        <p:blipFill>
          <a:blip r:embed="rId3"/>
          <a:stretch>
            <a:fillRect/>
          </a:stretch>
        </p:blipFill>
        <p:spPr>
          <a:xfrm>
            <a:off x="8026179" y="3672229"/>
            <a:ext cx="3378641" cy="2052523"/>
          </a:xfrm>
          <a:prstGeom prst="rect">
            <a:avLst/>
          </a:prstGeom>
        </p:spPr>
      </p:pic>
    </p:spTree>
    <p:extLst>
      <p:ext uri="{BB962C8B-B14F-4D97-AF65-F5344CB8AC3E}">
        <p14:creationId xmlns:p14="http://schemas.microsoft.com/office/powerpoint/2010/main" val="3288734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E61D288-0167-4242-8263-5BD3DA1DF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99D58B-70DC-59E9-B18D-3464A445097D}"/>
              </a:ext>
            </a:extLst>
          </p:cNvPr>
          <p:cNvSpPr>
            <a:spLocks noGrp="1"/>
          </p:cNvSpPr>
          <p:nvPr>
            <p:ph type="title"/>
          </p:nvPr>
        </p:nvSpPr>
        <p:spPr>
          <a:xfrm>
            <a:off x="838200" y="838200"/>
            <a:ext cx="5480713" cy="1514015"/>
          </a:xfrm>
        </p:spPr>
        <p:txBody>
          <a:bodyPr anchor="ctr">
            <a:normAutofit/>
          </a:bodyPr>
          <a:lstStyle/>
          <a:p>
            <a:pPr algn="ctr"/>
            <a:r>
              <a:rPr lang="en-US" sz="3600" b="1">
                <a:latin typeface="Goudy Old Style"/>
                <a:ea typeface="Open Sans"/>
                <a:cs typeface="Open Sans"/>
              </a:rPr>
              <a:t>Multi Agent Path Planning</a:t>
            </a:r>
          </a:p>
        </p:txBody>
      </p:sp>
      <p:cxnSp>
        <p:nvCxnSpPr>
          <p:cNvPr id="11" name="Straight Connector 10">
            <a:extLst>
              <a:ext uri="{FF2B5EF4-FFF2-40B4-BE49-F238E27FC236}">
                <a16:creationId xmlns:a16="http://schemas.microsoft.com/office/drawing/2014/main" id="{7882FDDB-12BA-4531-A762-4803DABD6C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48746" y="0"/>
            <a:ext cx="0" cy="685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1520AA5-73FA-BBCE-2E0A-DC7B808CAB2E}"/>
              </a:ext>
            </a:extLst>
          </p:cNvPr>
          <p:cNvSpPr>
            <a:spLocks noGrp="1"/>
          </p:cNvSpPr>
          <p:nvPr>
            <p:ph idx="1"/>
          </p:nvPr>
        </p:nvSpPr>
        <p:spPr>
          <a:xfrm>
            <a:off x="7924811" y="838200"/>
            <a:ext cx="3428988" cy="5338761"/>
          </a:xfrm>
        </p:spPr>
        <p:txBody>
          <a:bodyPr vert="horz" lIns="91440" tIns="45720" rIns="91440" bIns="45720" rtlCol="0" anchor="t">
            <a:normAutofit/>
          </a:bodyPr>
          <a:lstStyle/>
          <a:p>
            <a:r>
              <a:rPr lang="en-US"/>
              <a:t>Multi-Agent Pathfinding involves coordinating multiple agents to navigate from their start points to goals without collisions.</a:t>
            </a:r>
          </a:p>
          <a:p>
            <a:endParaRPr lang="en-US">
              <a:latin typeface="Goudy Old Style"/>
              <a:cs typeface="Times"/>
            </a:endParaRPr>
          </a:p>
          <a:p>
            <a:r>
              <a:rPr lang="en-US"/>
              <a:t>Numbered Circles(Agents)</a:t>
            </a:r>
          </a:p>
          <a:p>
            <a:r>
              <a:rPr lang="en-US"/>
              <a:t>Red Blocks(obstacles)</a:t>
            </a:r>
          </a:p>
          <a:p>
            <a:r>
              <a:rPr lang="en-US"/>
              <a:t>Light Orange Square Blocks(Destination for each agents)</a:t>
            </a:r>
          </a:p>
          <a:p>
            <a:pPr marL="0" indent="0">
              <a:buNone/>
            </a:pPr>
            <a:endParaRPr lang="en-US">
              <a:latin typeface="Times"/>
              <a:cs typeface="Times"/>
            </a:endParaRPr>
          </a:p>
          <a:p>
            <a:endParaRPr lang="en-US">
              <a:latin typeface="Times"/>
              <a:cs typeface="Times"/>
            </a:endParaRPr>
          </a:p>
          <a:p>
            <a:endParaRPr lang="en-US">
              <a:latin typeface="Times"/>
              <a:cs typeface="Times"/>
            </a:endParaRPr>
          </a:p>
        </p:txBody>
      </p:sp>
      <p:pic>
        <p:nvPicPr>
          <p:cNvPr id="5" name="Picture 4" descr="Multi agent path planning with a great visualization : r/ROS">
            <a:extLst>
              <a:ext uri="{FF2B5EF4-FFF2-40B4-BE49-F238E27FC236}">
                <a16:creationId xmlns:a16="http://schemas.microsoft.com/office/drawing/2014/main" id="{3F160C16-6342-2D0D-68B2-03D3E9CBAECA}"/>
              </a:ext>
            </a:extLst>
          </p:cNvPr>
          <p:cNvPicPr>
            <a:picLocks noChangeAspect="1"/>
          </p:cNvPicPr>
          <p:nvPr/>
        </p:nvPicPr>
        <p:blipFill>
          <a:blip r:embed="rId2"/>
          <a:stretch>
            <a:fillRect/>
          </a:stretch>
        </p:blipFill>
        <p:spPr>
          <a:xfrm>
            <a:off x="2035834" y="2359325"/>
            <a:ext cx="3404558" cy="3404558"/>
          </a:xfrm>
          <a:prstGeom prst="rect">
            <a:avLst/>
          </a:prstGeom>
        </p:spPr>
      </p:pic>
    </p:spTree>
    <p:extLst>
      <p:ext uri="{BB962C8B-B14F-4D97-AF65-F5344CB8AC3E}">
        <p14:creationId xmlns:p14="http://schemas.microsoft.com/office/powerpoint/2010/main" val="3259933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216DC-ABAE-9604-0B85-4C4246AD2B43}"/>
              </a:ext>
            </a:extLst>
          </p:cNvPr>
          <p:cNvSpPr>
            <a:spLocks noGrp="1"/>
          </p:cNvSpPr>
          <p:nvPr>
            <p:ph type="title"/>
          </p:nvPr>
        </p:nvSpPr>
        <p:spPr/>
        <p:txBody>
          <a:bodyPr>
            <a:normAutofit/>
          </a:bodyPr>
          <a:lstStyle/>
          <a:p>
            <a:r>
              <a:rPr lang="en-US" sz="3600" b="1">
                <a:latin typeface="Goudy Old Style"/>
              </a:rPr>
              <a:t>Types of Multi Agent Path Planning Environments</a:t>
            </a:r>
          </a:p>
        </p:txBody>
      </p:sp>
      <p:sp>
        <p:nvSpPr>
          <p:cNvPr id="3" name="Text Placeholder 2">
            <a:extLst>
              <a:ext uri="{FF2B5EF4-FFF2-40B4-BE49-F238E27FC236}">
                <a16:creationId xmlns:a16="http://schemas.microsoft.com/office/drawing/2014/main" id="{4CF68CD2-03B2-78C3-0A98-11611B1F0386}"/>
              </a:ext>
            </a:extLst>
          </p:cNvPr>
          <p:cNvSpPr>
            <a:spLocks noGrp="1"/>
          </p:cNvSpPr>
          <p:nvPr>
            <p:ph type="body" idx="1"/>
          </p:nvPr>
        </p:nvSpPr>
        <p:spPr/>
        <p:txBody>
          <a:bodyPr>
            <a:normAutofit/>
          </a:bodyPr>
          <a:lstStyle/>
          <a:p>
            <a:r>
              <a:rPr lang="en-US"/>
              <a:t>Static</a:t>
            </a:r>
          </a:p>
        </p:txBody>
      </p:sp>
      <p:sp>
        <p:nvSpPr>
          <p:cNvPr id="4" name="Content Placeholder 3">
            <a:extLst>
              <a:ext uri="{FF2B5EF4-FFF2-40B4-BE49-F238E27FC236}">
                <a16:creationId xmlns:a16="http://schemas.microsoft.com/office/drawing/2014/main" id="{C8618CEC-7BAB-05B0-92DD-7681CF86C370}"/>
              </a:ext>
            </a:extLst>
          </p:cNvPr>
          <p:cNvSpPr>
            <a:spLocks noGrp="1"/>
          </p:cNvSpPr>
          <p:nvPr>
            <p:ph sz="half" idx="2"/>
          </p:nvPr>
        </p:nvSpPr>
        <p:spPr/>
        <p:txBody>
          <a:bodyPr vert="horz" lIns="91440" tIns="45720" rIns="91440" bIns="45720" rtlCol="0" anchor="t">
            <a:normAutofit/>
          </a:bodyPr>
          <a:lstStyle/>
          <a:p>
            <a:r>
              <a:rPr lang="en-US" b="1">
                <a:ea typeface="+mn-lt"/>
                <a:cs typeface="+mn-lt"/>
              </a:rPr>
              <a:t>Definition</a:t>
            </a:r>
            <a:r>
              <a:rPr lang="en-US">
                <a:ea typeface="+mn-lt"/>
                <a:cs typeface="+mn-lt"/>
              </a:rPr>
              <a:t>: Obstacles and the layout remain fixed.</a:t>
            </a:r>
          </a:p>
          <a:p>
            <a:r>
              <a:rPr lang="en-US" b="1"/>
              <a:t>Pathfinding</a:t>
            </a:r>
            <a:r>
              <a:rPr lang="en-US"/>
              <a:t>: </a:t>
            </a:r>
            <a:r>
              <a:rPr lang="en-US">
                <a:ea typeface="+mn-lt"/>
                <a:cs typeface="+mn-lt"/>
              </a:rPr>
              <a:t>Precomputed paths are valid for the entire journey.</a:t>
            </a:r>
            <a:endParaRPr lang="en-US" dirty="0">
              <a:ea typeface="+mn-lt"/>
              <a:cs typeface="+mn-lt"/>
            </a:endParaRPr>
          </a:p>
          <a:p>
            <a:pPr marL="0" indent="0">
              <a:buNone/>
            </a:pPr>
            <a:endParaRPr lang="en-US" dirty="0"/>
          </a:p>
          <a:p>
            <a:pPr marL="0" indent="0">
              <a:buNone/>
            </a:pPr>
            <a:endParaRPr lang="en-US"/>
          </a:p>
        </p:txBody>
      </p:sp>
      <p:sp>
        <p:nvSpPr>
          <p:cNvPr id="5" name="Text Placeholder 4">
            <a:extLst>
              <a:ext uri="{FF2B5EF4-FFF2-40B4-BE49-F238E27FC236}">
                <a16:creationId xmlns:a16="http://schemas.microsoft.com/office/drawing/2014/main" id="{3770D657-474A-28F2-D0AF-249AC6AC572D}"/>
              </a:ext>
            </a:extLst>
          </p:cNvPr>
          <p:cNvSpPr>
            <a:spLocks noGrp="1"/>
          </p:cNvSpPr>
          <p:nvPr>
            <p:ph type="body" sz="quarter" idx="3"/>
          </p:nvPr>
        </p:nvSpPr>
        <p:spPr/>
        <p:txBody>
          <a:bodyPr/>
          <a:lstStyle/>
          <a:p>
            <a:r>
              <a:rPr lang="en-US"/>
              <a:t>Dynamic</a:t>
            </a:r>
          </a:p>
        </p:txBody>
      </p:sp>
      <p:sp>
        <p:nvSpPr>
          <p:cNvPr id="6" name="Content Placeholder 5">
            <a:extLst>
              <a:ext uri="{FF2B5EF4-FFF2-40B4-BE49-F238E27FC236}">
                <a16:creationId xmlns:a16="http://schemas.microsoft.com/office/drawing/2014/main" id="{9834A758-8D34-F898-9739-C6EBFC5203CC}"/>
              </a:ext>
            </a:extLst>
          </p:cNvPr>
          <p:cNvSpPr>
            <a:spLocks noGrp="1"/>
          </p:cNvSpPr>
          <p:nvPr>
            <p:ph sz="quarter" idx="4"/>
          </p:nvPr>
        </p:nvSpPr>
        <p:spPr/>
        <p:txBody>
          <a:bodyPr vert="horz" lIns="91440" tIns="45720" rIns="91440" bIns="45720" rtlCol="0" anchor="t">
            <a:normAutofit/>
          </a:bodyPr>
          <a:lstStyle/>
          <a:p>
            <a:r>
              <a:rPr lang="en-US" b="1">
                <a:ea typeface="+mn-lt"/>
                <a:cs typeface="+mn-lt"/>
              </a:rPr>
              <a:t>Definition</a:t>
            </a:r>
            <a:r>
              <a:rPr lang="en-US">
                <a:ea typeface="+mn-lt"/>
                <a:cs typeface="+mn-lt"/>
              </a:rPr>
              <a:t>: Obstacles, agents, or the environment change over time.</a:t>
            </a:r>
          </a:p>
          <a:p>
            <a:r>
              <a:rPr lang="en-US" b="1"/>
              <a:t>Pathfinding</a:t>
            </a:r>
            <a:r>
              <a:rPr lang="en-US"/>
              <a:t>: </a:t>
            </a:r>
            <a:r>
              <a:rPr lang="en-US">
                <a:ea typeface="+mn-lt"/>
                <a:cs typeface="+mn-lt"/>
              </a:rPr>
              <a:t>Paths must be recalculated in real-time as changes occur.</a:t>
            </a:r>
          </a:p>
          <a:p>
            <a:endParaRPr lang="en-US"/>
          </a:p>
          <a:p>
            <a:endParaRPr lang="en-US"/>
          </a:p>
        </p:txBody>
      </p:sp>
    </p:spTree>
    <p:extLst>
      <p:ext uri="{BB962C8B-B14F-4D97-AF65-F5344CB8AC3E}">
        <p14:creationId xmlns:p14="http://schemas.microsoft.com/office/powerpoint/2010/main" val="1077425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9D58B-70DC-59E9-B18D-3464A445097D}"/>
              </a:ext>
            </a:extLst>
          </p:cNvPr>
          <p:cNvSpPr>
            <a:spLocks noGrp="1"/>
          </p:cNvSpPr>
          <p:nvPr>
            <p:ph type="title"/>
          </p:nvPr>
        </p:nvSpPr>
        <p:spPr/>
        <p:txBody>
          <a:bodyPr>
            <a:noAutofit/>
          </a:bodyPr>
          <a:lstStyle/>
          <a:p>
            <a:r>
              <a:rPr lang="en-US" sz="3600" b="1">
                <a:latin typeface="Goudy Old Style"/>
                <a:ea typeface="Open Sans"/>
                <a:cs typeface="Open Sans"/>
              </a:rPr>
              <a:t>Techniques for Multi Agent Path Planning</a:t>
            </a:r>
          </a:p>
        </p:txBody>
      </p:sp>
      <p:graphicFrame>
        <p:nvGraphicFramePr>
          <p:cNvPr id="4" name="Content Placeholder 3">
            <a:extLst>
              <a:ext uri="{FF2B5EF4-FFF2-40B4-BE49-F238E27FC236}">
                <a16:creationId xmlns:a16="http://schemas.microsoft.com/office/drawing/2014/main" id="{2B7DB156-C6F9-6910-7607-D857240D64F2}"/>
              </a:ext>
            </a:extLst>
          </p:cNvPr>
          <p:cNvGraphicFramePr>
            <a:graphicFrameLocks noGrp="1"/>
          </p:cNvGraphicFramePr>
          <p:nvPr>
            <p:ph idx="1"/>
            <p:extLst>
              <p:ext uri="{D42A27DB-BD31-4B8C-83A1-F6EECF244321}">
                <p14:modId xmlns:p14="http://schemas.microsoft.com/office/powerpoint/2010/main" val="2015142759"/>
              </p:ext>
            </p:extLst>
          </p:nvPr>
        </p:nvGraphicFramePr>
        <p:xfrm>
          <a:off x="838200" y="2062163"/>
          <a:ext cx="10515600" cy="4572705"/>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802929098"/>
                    </a:ext>
                  </a:extLst>
                </a:gridCol>
                <a:gridCol w="2628900">
                  <a:extLst>
                    <a:ext uri="{9D8B030D-6E8A-4147-A177-3AD203B41FA5}">
                      <a16:colId xmlns:a16="http://schemas.microsoft.com/office/drawing/2014/main" val="413692188"/>
                    </a:ext>
                  </a:extLst>
                </a:gridCol>
                <a:gridCol w="2628900">
                  <a:extLst>
                    <a:ext uri="{9D8B030D-6E8A-4147-A177-3AD203B41FA5}">
                      <a16:colId xmlns:a16="http://schemas.microsoft.com/office/drawing/2014/main" val="411707950"/>
                    </a:ext>
                  </a:extLst>
                </a:gridCol>
                <a:gridCol w="2628900">
                  <a:extLst>
                    <a:ext uri="{9D8B030D-6E8A-4147-A177-3AD203B41FA5}">
                      <a16:colId xmlns:a16="http://schemas.microsoft.com/office/drawing/2014/main" val="1601976982"/>
                    </a:ext>
                  </a:extLst>
                </a:gridCol>
              </a:tblGrid>
              <a:tr h="945585">
                <a:tc>
                  <a:txBody>
                    <a:bodyPr/>
                    <a:lstStyle/>
                    <a:p>
                      <a:r>
                        <a:rPr lang="en-US"/>
                        <a:t>Technique </a:t>
                      </a:r>
                    </a:p>
                  </a:txBody>
                  <a:tcPr/>
                </a:tc>
                <a:tc>
                  <a:txBody>
                    <a:bodyPr/>
                    <a:lstStyle/>
                    <a:p>
                      <a:r>
                        <a:rPr lang="en-US"/>
                        <a:t>Description</a:t>
                      </a:r>
                    </a:p>
                  </a:txBody>
                  <a:tcPr/>
                </a:tc>
                <a:tc>
                  <a:txBody>
                    <a:bodyPr/>
                    <a:lstStyle/>
                    <a:p>
                      <a:r>
                        <a:rPr lang="en-US"/>
                        <a:t>Advantages</a:t>
                      </a:r>
                    </a:p>
                  </a:txBody>
                  <a:tcPr/>
                </a:tc>
                <a:tc>
                  <a:txBody>
                    <a:bodyPr/>
                    <a:lstStyle/>
                    <a:p>
                      <a:r>
                        <a:rPr lang="en-US"/>
                        <a:t>Disadvantages</a:t>
                      </a:r>
                    </a:p>
                  </a:txBody>
                  <a:tcPr/>
                </a:tc>
                <a:extLst>
                  <a:ext uri="{0D108BD9-81ED-4DB2-BD59-A6C34878D82A}">
                    <a16:rowId xmlns:a16="http://schemas.microsoft.com/office/drawing/2014/main" val="667179144"/>
                  </a:ext>
                </a:extLst>
              </a:tr>
              <a:tr h="945585">
                <a:tc>
                  <a:txBody>
                    <a:bodyPr/>
                    <a:lstStyle/>
                    <a:p>
                      <a:r>
                        <a:rPr lang="en-US" sz="2000"/>
                        <a:t>Decoupled Planning</a:t>
                      </a:r>
                    </a:p>
                  </a:txBody>
                  <a:tcPr/>
                </a:tc>
                <a:tc>
                  <a:txBody>
                    <a:bodyPr/>
                    <a:lstStyle/>
                    <a:p>
                      <a:pPr lvl="0">
                        <a:buNone/>
                      </a:pPr>
                      <a:r>
                        <a:rPr lang="en-US" sz="2000" b="0" i="0" u="none" strike="noStrike" noProof="0">
                          <a:latin typeface="Goudy Old Style"/>
                        </a:rPr>
                        <a:t>Agents plan their paths independently, then adjust if conflicts arise.</a:t>
                      </a:r>
                      <a:endParaRPr lang="en-US" sz="2000"/>
                    </a:p>
                  </a:txBody>
                  <a:tcPr/>
                </a:tc>
                <a:tc>
                  <a:txBody>
                    <a:bodyPr/>
                    <a:lstStyle/>
                    <a:p>
                      <a:pPr lvl="0">
                        <a:buNone/>
                      </a:pPr>
                      <a:r>
                        <a:rPr lang="en-US" sz="2000" b="0" i="0" u="none" strike="noStrike" noProof="0">
                          <a:latin typeface="Goudy Old Style"/>
                        </a:rPr>
                        <a:t>Simple to implement, less initial computation.</a:t>
                      </a:r>
                      <a:endParaRPr lang="en-US" sz="2000"/>
                    </a:p>
                  </a:txBody>
                  <a:tcPr/>
                </a:tc>
                <a:tc>
                  <a:txBody>
                    <a:bodyPr/>
                    <a:lstStyle/>
                    <a:p>
                      <a:pPr lvl="0">
                        <a:buNone/>
                      </a:pPr>
                      <a:r>
                        <a:rPr lang="en-US" sz="2000" b="0" i="0" u="none" strike="noStrike" noProof="0">
                          <a:latin typeface="Goudy Old Style"/>
                        </a:rPr>
                        <a:t>May lead to suboptimal paths, requires post-adjustment.</a:t>
                      </a:r>
                      <a:endParaRPr lang="en-US" sz="2000"/>
                    </a:p>
                  </a:txBody>
                  <a:tcPr/>
                </a:tc>
                <a:extLst>
                  <a:ext uri="{0D108BD9-81ED-4DB2-BD59-A6C34878D82A}">
                    <a16:rowId xmlns:a16="http://schemas.microsoft.com/office/drawing/2014/main" val="3044321024"/>
                  </a:ext>
                </a:extLst>
              </a:tr>
              <a:tr h="945585">
                <a:tc>
                  <a:txBody>
                    <a:bodyPr/>
                    <a:lstStyle/>
                    <a:p>
                      <a:r>
                        <a:rPr lang="en-US" sz="2000"/>
                        <a:t>Cooperative A*</a:t>
                      </a:r>
                    </a:p>
                  </a:txBody>
                  <a:tcPr/>
                </a:tc>
                <a:tc>
                  <a:txBody>
                    <a:bodyPr/>
                    <a:lstStyle/>
                    <a:p>
                      <a:pPr lvl="0">
                        <a:buNone/>
                      </a:pPr>
                      <a:r>
                        <a:rPr lang="en-US" sz="2000" b="0" i="0" u="none" strike="noStrike" noProof="0">
                          <a:latin typeface="Goudy Old Style"/>
                        </a:rPr>
                        <a:t>Agents share their planned paths during the planning phase to avoid collisions.</a:t>
                      </a:r>
                      <a:endParaRPr lang="en-US" sz="2000"/>
                    </a:p>
                  </a:txBody>
                  <a:tcPr/>
                </a:tc>
                <a:tc>
                  <a:txBody>
                    <a:bodyPr/>
                    <a:lstStyle/>
                    <a:p>
                      <a:pPr lvl="0">
                        <a:buNone/>
                      </a:pPr>
                      <a:r>
                        <a:rPr lang="en-US" sz="2000" b="0" i="0" u="none" strike="noStrike" noProof="0">
                          <a:latin typeface="Goudy Old Style"/>
                        </a:rPr>
                        <a:t>Minimizes conflicts early on, more efficient paths</a:t>
                      </a:r>
                      <a:endParaRPr lang="en-US" sz="2000"/>
                    </a:p>
                  </a:txBody>
                  <a:tcPr/>
                </a:tc>
                <a:tc>
                  <a:txBody>
                    <a:bodyPr/>
                    <a:lstStyle/>
                    <a:p>
                      <a:pPr lvl="0">
                        <a:buNone/>
                      </a:pPr>
                      <a:r>
                        <a:rPr lang="en-US" sz="2000" b="0" i="0" u="none" strike="noStrike" noProof="0">
                          <a:latin typeface="Goudy Old Style"/>
                        </a:rPr>
                        <a:t>Increased computational cost during planning.</a:t>
                      </a:r>
                      <a:endParaRPr lang="en-US" sz="2000"/>
                    </a:p>
                  </a:txBody>
                  <a:tcPr/>
                </a:tc>
                <a:extLst>
                  <a:ext uri="{0D108BD9-81ED-4DB2-BD59-A6C34878D82A}">
                    <a16:rowId xmlns:a16="http://schemas.microsoft.com/office/drawing/2014/main" val="1942693161"/>
                  </a:ext>
                </a:extLst>
              </a:tr>
              <a:tr h="945585">
                <a:tc>
                  <a:txBody>
                    <a:bodyPr/>
                    <a:lstStyle/>
                    <a:p>
                      <a:r>
                        <a:rPr lang="en-US" sz="2000"/>
                        <a:t>Sub-dimensional Expansion(M*)</a:t>
                      </a:r>
                    </a:p>
                  </a:txBody>
                  <a:tcPr/>
                </a:tc>
                <a:tc>
                  <a:txBody>
                    <a:bodyPr/>
                    <a:lstStyle/>
                    <a:p>
                      <a:pPr lvl="0">
                        <a:buNone/>
                      </a:pPr>
                      <a:r>
                        <a:rPr lang="en-US" sz="2000" b="0" i="0" u="none" strike="noStrike" noProof="0">
                          <a:latin typeface="Goudy Old Style"/>
                        </a:rPr>
                        <a:t>Expands the search space only locally when potential collisions are detected.</a:t>
                      </a:r>
                      <a:endParaRPr lang="en-US" sz="2000"/>
                    </a:p>
                  </a:txBody>
                  <a:tcPr/>
                </a:tc>
                <a:tc>
                  <a:txBody>
                    <a:bodyPr/>
                    <a:lstStyle/>
                    <a:p>
                      <a:pPr lvl="0">
                        <a:buNone/>
                      </a:pPr>
                      <a:r>
                        <a:rPr lang="en-US" sz="2000" b="0" i="0" u="none" strike="noStrike" noProof="0">
                          <a:latin typeface="Goudy Old Style"/>
                        </a:rPr>
                        <a:t>Reduces computational load, efficient collision handling.</a:t>
                      </a:r>
                      <a:endParaRPr lang="en-US" sz="2000"/>
                    </a:p>
                  </a:txBody>
                  <a:tcPr/>
                </a:tc>
                <a:tc>
                  <a:txBody>
                    <a:bodyPr/>
                    <a:lstStyle/>
                    <a:p>
                      <a:pPr lvl="0">
                        <a:buNone/>
                      </a:pPr>
                      <a:r>
                        <a:rPr lang="en-US" sz="2000" b="0" i="0" u="none" strike="noStrike" noProof="0">
                          <a:latin typeface="Goudy Old Style"/>
                        </a:rPr>
                        <a:t>Requires dynamic path adjustments during execution.</a:t>
                      </a:r>
                      <a:endParaRPr lang="en-US" sz="2000"/>
                    </a:p>
                  </a:txBody>
                  <a:tcPr/>
                </a:tc>
                <a:extLst>
                  <a:ext uri="{0D108BD9-81ED-4DB2-BD59-A6C34878D82A}">
                    <a16:rowId xmlns:a16="http://schemas.microsoft.com/office/drawing/2014/main" val="1825044923"/>
                  </a:ext>
                </a:extLst>
              </a:tr>
            </a:tbl>
          </a:graphicData>
        </a:graphic>
      </p:graphicFrame>
    </p:spTree>
    <p:extLst>
      <p:ext uri="{BB962C8B-B14F-4D97-AF65-F5344CB8AC3E}">
        <p14:creationId xmlns:p14="http://schemas.microsoft.com/office/powerpoint/2010/main" val="41369708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1.1|19.8"/>
</p:tagLst>
</file>

<file path=ppt/tags/tag2.xml><?xml version="1.0" encoding="utf-8"?>
<p:tagLst xmlns:a="http://schemas.openxmlformats.org/drawingml/2006/main" xmlns:r="http://schemas.openxmlformats.org/officeDocument/2006/relationships" xmlns:p="http://schemas.openxmlformats.org/presentationml/2006/main">
  <p:tag name="TIMING" val="|3|12.2"/>
</p:tagLst>
</file>

<file path=ppt/tags/tag3.xml><?xml version="1.0" encoding="utf-8"?>
<p:tagLst xmlns:a="http://schemas.openxmlformats.org/drawingml/2006/main" xmlns:r="http://schemas.openxmlformats.org/officeDocument/2006/relationships" xmlns:p="http://schemas.openxmlformats.org/presentationml/2006/main">
  <p:tag name="TIMING" val="|7.1|4.2|5"/>
</p:tagLst>
</file>

<file path=ppt/tags/tag4.xml><?xml version="1.0" encoding="utf-8"?>
<p:tagLst xmlns:a="http://schemas.openxmlformats.org/drawingml/2006/main" xmlns:r="http://schemas.openxmlformats.org/officeDocument/2006/relationships" xmlns:p="http://schemas.openxmlformats.org/presentationml/2006/main">
  <p:tag name="TIMING" val="|13.3"/>
</p:tagLst>
</file>

<file path=ppt/theme/theme1.xml><?xml version="1.0" encoding="utf-8"?>
<a:theme xmlns:a="http://schemas.openxmlformats.org/drawingml/2006/main" name="ArchwayVTI">
  <a:themeElements>
    <a:clrScheme name="AnalogousFromDarkSeedLeftStep">
      <a:dk1>
        <a:srgbClr val="000000"/>
      </a:dk1>
      <a:lt1>
        <a:srgbClr val="FFFFFF"/>
      </a:lt1>
      <a:dk2>
        <a:srgbClr val="2F1E35"/>
      </a:dk2>
      <a:lt2>
        <a:srgbClr val="E2E6E8"/>
      </a:lt2>
      <a:accent1>
        <a:srgbClr val="C57B4B"/>
      </a:accent1>
      <a:accent2>
        <a:srgbClr val="B3393C"/>
      </a:accent2>
      <a:accent3>
        <a:srgbClr val="C54B80"/>
      </a:accent3>
      <a:accent4>
        <a:srgbClr val="B339A1"/>
      </a:accent4>
      <a:accent5>
        <a:srgbClr val="A44BC5"/>
      </a:accent5>
      <a:accent6>
        <a:srgbClr val="5F39B3"/>
      </a:accent6>
      <a:hlink>
        <a:srgbClr val="B13FBF"/>
      </a:hlink>
      <a:folHlink>
        <a:srgbClr val="7F7F7F"/>
      </a:folHlink>
    </a:clrScheme>
    <a:fontScheme name="Archway">
      <a:majorFont>
        <a:latin typeface="Felix Titling"/>
        <a:ea typeface=""/>
        <a:cs typeface=""/>
      </a:majorFont>
      <a:minorFont>
        <a:latin typeface="Goudy Old Sty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wayVTI" id="{309F1D27-9968-4F93-BA7C-3666A757FD2E}" vid="{76D8E8FD-8787-4E56-A14A-C28BF58ABEE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48</TotalTime>
  <Words>2524</Words>
  <Application>Microsoft Macintosh PowerPoint</Application>
  <PresentationFormat>Widescreen</PresentationFormat>
  <Paragraphs>226</Paragraphs>
  <Slides>28</Slides>
  <Notes>1</Notes>
  <HiddenSlides>0</HiddenSlides>
  <MMClips>11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Aptos</vt:lpstr>
      <vt:lpstr>Arial</vt:lpstr>
      <vt:lpstr>Felix Titling</vt:lpstr>
      <vt:lpstr>Goudy Old Style</vt:lpstr>
      <vt:lpstr>Goudy Type</vt:lpstr>
      <vt:lpstr>Raleway</vt:lpstr>
      <vt:lpstr>Segoe UI</vt:lpstr>
      <vt:lpstr>Times</vt:lpstr>
      <vt:lpstr>TT Rounds Condensed</vt:lpstr>
      <vt:lpstr>ArchwayVTI</vt:lpstr>
      <vt:lpstr>COMP8691: Optimisation</vt:lpstr>
      <vt:lpstr>About the Team</vt:lpstr>
      <vt:lpstr>Introduction To Path Finding</vt:lpstr>
      <vt:lpstr>Agent Based Path Planning</vt:lpstr>
      <vt:lpstr>Single Agent Path Planning(Techniques)</vt:lpstr>
      <vt:lpstr>Single Agent Path Planning(A* VS Dijkstra's)</vt:lpstr>
      <vt:lpstr>Multi Agent Path Planning</vt:lpstr>
      <vt:lpstr>Types of Multi Agent Path Planning Environments</vt:lpstr>
      <vt:lpstr>Techniques for Multi Agent Path Planning</vt:lpstr>
      <vt:lpstr>Challenges In Multi Agent Path Planning(Need For Optimisation)</vt:lpstr>
      <vt:lpstr>Real-World Applications of Multi-Agent Dynamic Path Planning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tohfasiddika22@gmail.com</cp:lastModifiedBy>
  <cp:revision>103</cp:revision>
  <dcterms:created xsi:type="dcterms:W3CDTF">2024-09-17T12:53:32Z</dcterms:created>
  <dcterms:modified xsi:type="dcterms:W3CDTF">2024-10-21T09:08:47Z</dcterms:modified>
</cp:coreProperties>
</file>